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58"/>
    <a:srgbClr val="000099"/>
    <a:srgbClr val="025198"/>
    <a:srgbClr val="422C16"/>
    <a:srgbClr val="0C788E"/>
    <a:srgbClr val="1C1C1C"/>
    <a:srgbClr val="3366FF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2" autoAdjust="0"/>
    <p:restoredTop sz="94652" autoAdjust="0"/>
  </p:normalViewPr>
  <p:slideViewPr>
    <p:cSldViewPr>
      <p:cViewPr varScale="1">
        <p:scale>
          <a:sx n="99" d="100"/>
          <a:sy n="99" d="100"/>
        </p:scale>
        <p:origin x="-21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EEA14-4A56-4E0A-8D2E-CCFEFE9C31B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103AC-8049-4B01-A59F-D6A33817E18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B29BD-812A-4B3B-807D-79CC4A2234E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1938D-D470-405A-9D60-8CE264D2D08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40093-EE11-46D0-ADD9-E1380E6EB3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B826-748B-4487-8DF0-15846B3B1AD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8A97C-7156-4F3A-A624-1C9584F0885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DD50B-C4AC-49CE-B7F9-E05D4D8889B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D0A52-CE20-4C4E-A0AA-10A3040100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1CFA4-DD96-49E5-9795-5FB3F176BB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F0643-023C-40B1-A61D-B80F15B0BB6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2437EF-6502-4106-91BF-586F5DE698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71438" y="4684713"/>
            <a:ext cx="8964612" cy="5445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b="1" kern="1200" dirty="0" smtClean="0">
                <a:solidFill>
                  <a:schemeClr val="bg1"/>
                </a:solidFill>
                <a:ea typeface="+mn-ea"/>
              </a:rPr>
              <a:t>Десятичная,  двоичная, восьмеричная и шестнадцатеричная</a:t>
            </a:r>
            <a:br>
              <a:rPr lang="ru-RU" sz="3600" b="1" kern="1200" dirty="0" smtClean="0">
                <a:solidFill>
                  <a:schemeClr val="bg1"/>
                </a:solidFill>
                <a:ea typeface="+mn-ea"/>
              </a:rPr>
            </a:br>
            <a:r>
              <a:rPr lang="ru-RU" sz="3600" b="1" kern="1200" dirty="0" smtClean="0">
                <a:solidFill>
                  <a:schemeClr val="bg1"/>
                </a:solidFill>
                <a:ea typeface="+mn-ea"/>
              </a:rPr>
              <a:t>системы счисления</a:t>
            </a:r>
            <a:endParaRPr lang="es-ES" sz="3600" b="1" kern="1200" dirty="0" smtClean="0">
              <a:solidFill>
                <a:schemeClr val="bg1"/>
              </a:solidFill>
              <a:ea typeface="+mn-ea"/>
            </a:endParaRPr>
          </a:p>
        </p:txBody>
      </p:sp>
      <p:sp>
        <p:nvSpPr>
          <p:cNvPr id="2051" name="Rectangle 119"/>
          <p:cNvSpPr>
            <a:spLocks noChangeArrowheads="1"/>
          </p:cNvSpPr>
          <p:nvPr/>
        </p:nvSpPr>
        <p:spPr bwMode="auto">
          <a:xfrm>
            <a:off x="3348038" y="6092825"/>
            <a:ext cx="57610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400">
                <a:solidFill>
                  <a:schemeClr val="bg1"/>
                </a:solidFill>
              </a:rPr>
              <a:t>Орел И.Ю.</a:t>
            </a:r>
          </a:p>
          <a:p>
            <a:pPr algn="r"/>
            <a:r>
              <a:rPr lang="ru-RU" sz="1400">
                <a:solidFill>
                  <a:schemeClr val="bg1"/>
                </a:solidFill>
              </a:rPr>
              <a:t>МАОУ «Ягринская гимназия», г.Северодвинск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/>
          <a:lstStyle/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b="1" smtClean="0"/>
              <a:t>461</a:t>
            </a:r>
            <a:r>
              <a:rPr lang="ru-RU" b="1" baseline="-25000" smtClean="0">
                <a:solidFill>
                  <a:srgbClr val="7030A0"/>
                </a:solidFill>
              </a:rPr>
              <a:t>8</a:t>
            </a:r>
            <a:r>
              <a:rPr lang="ru-RU" smtClean="0"/>
              <a:t> =</a:t>
            </a:r>
          </a:p>
          <a:p>
            <a:pPr algn="ctr">
              <a:buFontTx/>
              <a:buNone/>
            </a:pPr>
            <a:r>
              <a:rPr lang="ru-RU" smtClean="0"/>
              <a:t>= 4*</a:t>
            </a:r>
            <a:r>
              <a:rPr lang="ru-RU" b="1" smtClean="0">
                <a:solidFill>
                  <a:srgbClr val="7030A0"/>
                </a:solidFill>
              </a:rPr>
              <a:t>8</a:t>
            </a:r>
            <a:r>
              <a:rPr lang="ru-RU" baseline="30000" smtClean="0">
                <a:solidFill>
                  <a:srgbClr val="C00000"/>
                </a:solidFill>
              </a:rPr>
              <a:t>2</a:t>
            </a:r>
            <a:r>
              <a:rPr lang="ru-RU" smtClean="0"/>
              <a:t>+6*</a:t>
            </a:r>
            <a:r>
              <a:rPr lang="ru-RU" b="1" smtClean="0">
                <a:solidFill>
                  <a:srgbClr val="7030A0"/>
                </a:solidFill>
              </a:rPr>
              <a:t>8</a:t>
            </a:r>
            <a:r>
              <a:rPr lang="ru-RU" baseline="30000" smtClean="0">
                <a:solidFill>
                  <a:srgbClr val="C00000"/>
                </a:solidFill>
              </a:rPr>
              <a:t>1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8</a:t>
            </a:r>
            <a:r>
              <a:rPr lang="ru-RU" baseline="30000" smtClean="0">
                <a:solidFill>
                  <a:srgbClr val="C00000"/>
                </a:solidFill>
              </a:rPr>
              <a:t>0</a:t>
            </a:r>
            <a:r>
              <a:rPr lang="ru-RU" smtClean="0">
                <a:solidFill>
                  <a:srgbClr val="C00000"/>
                </a:solidFill>
              </a:rPr>
              <a:t> </a:t>
            </a:r>
            <a:r>
              <a:rPr lang="ru-RU" smtClean="0"/>
              <a:t>=</a:t>
            </a:r>
          </a:p>
          <a:p>
            <a:pPr algn="ctr">
              <a:buFontTx/>
              <a:buNone/>
            </a:pPr>
            <a:r>
              <a:rPr lang="ru-RU" smtClean="0"/>
              <a:t>= 4*64 + 6*8 + 1*1 =</a:t>
            </a:r>
          </a:p>
          <a:p>
            <a:pPr algn="ctr">
              <a:buFontTx/>
              <a:buNone/>
            </a:pPr>
            <a:r>
              <a:rPr lang="ru-RU" smtClean="0"/>
              <a:t>= 256 + 48 + 1 =</a:t>
            </a:r>
          </a:p>
          <a:p>
            <a:pPr algn="ctr">
              <a:buFontTx/>
              <a:buNone/>
            </a:pPr>
            <a:r>
              <a:rPr lang="ru-RU" smtClean="0"/>
              <a:t>= </a:t>
            </a:r>
            <a:r>
              <a:rPr lang="ru-RU" b="1" smtClean="0"/>
              <a:t>305</a:t>
            </a:r>
            <a:r>
              <a:rPr lang="ru-RU" b="1" baseline="-25000" smtClean="0">
                <a:solidFill>
                  <a:srgbClr val="000058"/>
                </a:solidFill>
              </a:rPr>
              <a:t>10</a:t>
            </a:r>
            <a:endParaRPr lang="ru-RU" b="1" smtClean="0">
              <a:solidFill>
                <a:srgbClr val="000058"/>
              </a:solidFill>
            </a:endParaRPr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baseline="30000" smtClean="0"/>
          </a:p>
          <a:p>
            <a:pPr algn="ctr">
              <a:buFontTx/>
              <a:buNone/>
            </a:pPr>
            <a:endParaRPr lang="ru-RU" baseline="30000" smtClean="0"/>
          </a:p>
          <a:p>
            <a:pPr algn="ctr">
              <a:buFontTx/>
              <a:buNone/>
            </a:pPr>
            <a:endParaRPr lang="ru-RU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Перевод А</a:t>
            </a:r>
            <a:r>
              <a:rPr lang="ru-RU" baseline="-25000" smtClean="0">
                <a:solidFill>
                  <a:schemeClr val="tx1"/>
                </a:solidFill>
              </a:rPr>
              <a:t>8</a:t>
            </a:r>
            <a:r>
              <a:rPr lang="ru-RU" smtClean="0">
                <a:solidFill>
                  <a:schemeClr val="tx1"/>
                </a:solidFill>
              </a:rPr>
              <a:t> →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А</a:t>
            </a:r>
            <a:r>
              <a:rPr lang="ru-RU" baseline="-25000" smtClean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4932363" y="1895475"/>
            <a:ext cx="3671887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/>
            <a:r>
              <a:rPr lang="ru-RU" sz="2000"/>
              <a:t>Чтобы перевести число из </a:t>
            </a:r>
            <a:r>
              <a:rPr lang="ru-RU" sz="2000" b="1"/>
              <a:t>восьмеричной системы счисления </a:t>
            </a:r>
            <a:r>
              <a:rPr lang="ru-RU" sz="2000"/>
              <a:t>в </a:t>
            </a:r>
            <a:r>
              <a:rPr lang="ru-RU" sz="2000" b="1"/>
              <a:t>десятичную</a:t>
            </a:r>
            <a:r>
              <a:rPr lang="ru-RU" sz="2000"/>
              <a:t> надо представить число в </a:t>
            </a:r>
            <a:r>
              <a:rPr lang="ru-RU" sz="2000" b="1"/>
              <a:t>развернутой форме</a:t>
            </a:r>
            <a:r>
              <a:rPr lang="ru-RU" sz="2000"/>
              <a:t>.</a:t>
            </a:r>
          </a:p>
          <a:p>
            <a:pPr indent="355600" algn="just"/>
            <a:r>
              <a:rPr lang="ru-RU" sz="2000"/>
              <a:t> Произвести вычисления и найти сумму. Полученное число будет являться значением восьмеричного числа в десятичной системе счисления.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08175" y="2205038"/>
            <a:ext cx="71913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1908175" y="1835150"/>
            <a:ext cx="71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2 1 0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Выполнить самостоятельно</a:t>
            </a:r>
            <a:endParaRPr lang="ru-RU" baseline="-25000" smtClean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55600" indent="-355600" algn="ctr" eaLnBrk="1" hangingPunct="1">
              <a:buFontTx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1 вариант</a:t>
            </a:r>
          </a:p>
          <a:p>
            <a:pPr marL="514350" indent="-514350" algn="ctr" eaLnBrk="1" hangingPunct="1">
              <a:buFontTx/>
              <a:buNone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ru-RU" sz="3200" dirty="0" smtClean="0"/>
              <a:t>135</a:t>
            </a:r>
            <a:r>
              <a:rPr lang="ru-RU" sz="3200" baseline="-25000" dirty="0" smtClean="0"/>
              <a:t>10</a:t>
            </a:r>
            <a:r>
              <a:rPr lang="ru-RU" sz="3200" dirty="0" smtClean="0"/>
              <a:t> → А</a:t>
            </a:r>
            <a:r>
              <a:rPr lang="ru-RU" sz="3200" baseline="-25000" dirty="0" smtClean="0"/>
              <a:t>8</a:t>
            </a:r>
            <a:endParaRPr lang="ru-RU" sz="3200" dirty="0" smtClean="0"/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ru-RU" sz="3200" dirty="0" smtClean="0"/>
              <a:t>243</a:t>
            </a:r>
            <a:r>
              <a:rPr lang="ru-RU" sz="3200" baseline="-25000" dirty="0" smtClean="0"/>
              <a:t>10</a:t>
            </a:r>
            <a:r>
              <a:rPr lang="ru-RU" sz="3200" dirty="0" smtClean="0"/>
              <a:t> → А</a:t>
            </a:r>
            <a:r>
              <a:rPr lang="ru-RU" sz="3200" baseline="-25000" dirty="0" smtClean="0"/>
              <a:t>8</a:t>
            </a:r>
            <a:endParaRPr lang="ru-RU" sz="3200" dirty="0" smtClean="0"/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ru-RU" sz="3200" dirty="0" smtClean="0"/>
              <a:t>623</a:t>
            </a:r>
            <a:r>
              <a:rPr lang="ru-RU" sz="3200" baseline="-25000" dirty="0" smtClean="0"/>
              <a:t>8</a:t>
            </a:r>
            <a:r>
              <a:rPr lang="ru-RU" sz="3200" dirty="0" smtClean="0"/>
              <a:t> → А</a:t>
            </a:r>
            <a:r>
              <a:rPr lang="ru-RU" sz="3200" baseline="-25000" dirty="0" smtClean="0"/>
              <a:t>10</a:t>
            </a:r>
            <a:endParaRPr lang="ru-RU" sz="3200" dirty="0" smtClean="0"/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ru-RU" sz="3200" dirty="0" smtClean="0"/>
              <a:t>412</a:t>
            </a:r>
            <a:r>
              <a:rPr lang="ru-RU" sz="3200" baseline="-25000" dirty="0" smtClean="0"/>
              <a:t>8</a:t>
            </a:r>
            <a:r>
              <a:rPr lang="ru-RU" sz="3200" dirty="0" smtClean="0"/>
              <a:t> → А</a:t>
            </a:r>
            <a:r>
              <a:rPr lang="ru-RU" sz="3200" baseline="-25000" dirty="0" smtClean="0"/>
              <a:t>10</a:t>
            </a:r>
            <a:endParaRPr lang="ru-RU" sz="32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932363" y="1628775"/>
            <a:ext cx="3816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3200" b="1" kern="0" dirty="0">
                <a:solidFill>
                  <a:srgbClr val="C00000"/>
                </a:solidFill>
                <a:latin typeface="+mn-lt"/>
                <a:cs typeface="+mn-cs"/>
              </a:rPr>
              <a:t>2 вариант</a:t>
            </a:r>
          </a:p>
          <a:p>
            <a:pPr marL="514350" indent="-514350" algn="ctr">
              <a:spcBef>
                <a:spcPct val="20000"/>
              </a:spcBef>
              <a:defRPr/>
            </a:pPr>
            <a:endParaRPr lang="ru-RU" sz="3200" b="1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163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dirty="0"/>
              <a:t> → </a:t>
            </a:r>
            <a:r>
              <a:rPr lang="ru-RU" sz="3200" dirty="0"/>
              <a:t>А</a:t>
            </a:r>
            <a:r>
              <a:rPr lang="ru-RU" sz="3200" baseline="-25000" dirty="0"/>
              <a:t>8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221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dirty="0"/>
              <a:t> → </a:t>
            </a:r>
            <a:r>
              <a:rPr lang="ru-RU" sz="3200" dirty="0"/>
              <a:t>А</a:t>
            </a:r>
            <a:r>
              <a:rPr lang="ru-RU" sz="3200" baseline="-25000" dirty="0"/>
              <a:t>8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542</a:t>
            </a:r>
            <a:r>
              <a:rPr lang="ru-RU" sz="3200" kern="0" baseline="-25000" dirty="0">
                <a:latin typeface="+mn-lt"/>
                <a:cs typeface="+mn-cs"/>
              </a:rPr>
              <a:t>8</a:t>
            </a:r>
            <a:r>
              <a:rPr lang="ru-RU" sz="3200" dirty="0"/>
              <a:t> </a:t>
            </a:r>
            <a:r>
              <a:rPr lang="ru-RU" sz="3200" dirty="0"/>
              <a:t>→ А</a:t>
            </a:r>
            <a:r>
              <a:rPr lang="ru-RU" sz="3200" baseline="-25000" dirty="0"/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361</a:t>
            </a:r>
            <a:r>
              <a:rPr lang="ru-RU" sz="3200" kern="0" baseline="-25000" dirty="0">
                <a:latin typeface="+mn-lt"/>
                <a:cs typeface="+mn-cs"/>
              </a:rPr>
              <a:t>8</a:t>
            </a:r>
            <a:r>
              <a:rPr lang="ru-RU" sz="3200" dirty="0"/>
              <a:t> </a:t>
            </a:r>
            <a:r>
              <a:rPr lang="ru-RU" sz="3200" dirty="0"/>
              <a:t>→ А</a:t>
            </a:r>
            <a:r>
              <a:rPr lang="ru-RU" sz="3200" baseline="-25000" dirty="0"/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Алфавит:  0, 1, 2, 3, 4, 5, 6, 7, 8, 9</a:t>
            </a:r>
          </a:p>
          <a:p>
            <a:pPr eaLnBrk="1" hangingPunct="1">
              <a:buFontTx/>
              <a:buNone/>
            </a:pPr>
            <a:r>
              <a:rPr lang="en-US" b="1" smtClean="0"/>
              <a:t>    A </a:t>
            </a:r>
            <a:r>
              <a:rPr lang="en-US" sz="2800" smtClean="0"/>
              <a:t>(10)</a:t>
            </a:r>
            <a:r>
              <a:rPr lang="en-US" b="1" smtClean="0"/>
              <a:t>, B </a:t>
            </a:r>
            <a:r>
              <a:rPr lang="en-US" sz="2800" smtClean="0"/>
              <a:t>(11)</a:t>
            </a:r>
            <a:r>
              <a:rPr lang="en-US" b="1" smtClean="0"/>
              <a:t>,</a:t>
            </a:r>
            <a:r>
              <a:rPr lang="en-US" sz="2800" smtClean="0"/>
              <a:t> </a:t>
            </a:r>
            <a:r>
              <a:rPr lang="en-US" b="1" smtClean="0"/>
              <a:t>C </a:t>
            </a:r>
            <a:r>
              <a:rPr lang="en-US" sz="2800" smtClean="0"/>
              <a:t>(12)</a:t>
            </a:r>
            <a:r>
              <a:rPr lang="en-US" b="1" smtClean="0"/>
              <a:t>,</a:t>
            </a:r>
            <a:r>
              <a:rPr lang="en-US" sz="2800" smtClean="0"/>
              <a:t> </a:t>
            </a:r>
            <a:r>
              <a:rPr lang="en-US" b="1" smtClean="0"/>
              <a:t>D </a:t>
            </a:r>
            <a:r>
              <a:rPr lang="en-US" sz="2800" smtClean="0"/>
              <a:t>(13)</a:t>
            </a:r>
            <a:r>
              <a:rPr lang="en-US" b="1" smtClean="0"/>
              <a:t>,</a:t>
            </a:r>
            <a:r>
              <a:rPr lang="en-US" sz="2800" smtClean="0"/>
              <a:t> </a:t>
            </a:r>
            <a:r>
              <a:rPr lang="en-US" b="1" smtClean="0"/>
              <a:t>E </a:t>
            </a:r>
            <a:r>
              <a:rPr lang="en-US" sz="2800" smtClean="0"/>
              <a:t>(14)</a:t>
            </a:r>
            <a:r>
              <a:rPr lang="en-US" b="1" smtClean="0"/>
              <a:t>,</a:t>
            </a:r>
            <a:r>
              <a:rPr lang="en-US" sz="2800" smtClean="0"/>
              <a:t> </a:t>
            </a:r>
            <a:r>
              <a:rPr lang="en-US" b="1" smtClean="0"/>
              <a:t>F </a:t>
            </a:r>
            <a:r>
              <a:rPr lang="en-US" sz="2800" smtClean="0"/>
              <a:t>(15)</a:t>
            </a:r>
            <a:endParaRPr lang="ru-RU" sz="2800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ru-RU" smtClean="0"/>
              <a:t>Основание:           </a:t>
            </a:r>
            <a:r>
              <a:rPr lang="en-US" smtClean="0"/>
              <a:t> </a:t>
            </a:r>
            <a:r>
              <a:rPr lang="ru-RU" smtClean="0"/>
              <a:t>  </a:t>
            </a:r>
            <a:r>
              <a:rPr lang="en-US" b="1" smtClean="0">
                <a:solidFill>
                  <a:srgbClr val="7030A0"/>
                </a:solidFill>
              </a:rPr>
              <a:t>16</a:t>
            </a:r>
            <a:endParaRPr lang="ru-RU" b="1" smtClean="0">
              <a:solidFill>
                <a:srgbClr val="7030A0"/>
              </a:solidFill>
            </a:endParaRPr>
          </a:p>
          <a:p>
            <a:pPr algn="ctr" eaLnBrk="1" hangingPunct="1">
              <a:buFontTx/>
              <a:buNone/>
            </a:pPr>
            <a:endParaRPr lang="en-US" sz="2000" b="1" smtClean="0"/>
          </a:p>
          <a:p>
            <a:pPr algn="ctr" eaLnBrk="1" hangingPunct="1">
              <a:buFontTx/>
              <a:buNone/>
            </a:pPr>
            <a:r>
              <a:rPr lang="en-US" sz="4000" b="1" smtClean="0"/>
              <a:t>20C</a:t>
            </a:r>
            <a:r>
              <a:rPr lang="ru-RU" sz="4000" b="1" baseline="-25000" smtClean="0">
                <a:solidFill>
                  <a:srgbClr val="7030A0"/>
                </a:solidFill>
              </a:rPr>
              <a:t>16</a:t>
            </a:r>
            <a:r>
              <a:rPr lang="ru-RU" sz="3600" smtClean="0"/>
              <a:t> =</a:t>
            </a:r>
          </a:p>
          <a:p>
            <a:pPr algn="ctr" eaLnBrk="1" hangingPunct="1">
              <a:buFontTx/>
              <a:buNone/>
            </a:pPr>
            <a:r>
              <a:rPr lang="ru-RU" sz="3600" smtClean="0"/>
              <a:t>= 2*</a:t>
            </a:r>
            <a:r>
              <a:rPr lang="ru-RU" sz="3600" b="1" smtClean="0">
                <a:solidFill>
                  <a:srgbClr val="7030A0"/>
                </a:solidFill>
              </a:rPr>
              <a:t>16</a:t>
            </a:r>
            <a:r>
              <a:rPr lang="ru-RU" sz="3600" b="1" baseline="30000" smtClean="0">
                <a:solidFill>
                  <a:srgbClr val="C00000"/>
                </a:solidFill>
              </a:rPr>
              <a:t>2</a:t>
            </a:r>
            <a:r>
              <a:rPr lang="ru-RU" sz="3600" smtClean="0"/>
              <a:t> + 0*</a:t>
            </a:r>
            <a:r>
              <a:rPr lang="ru-RU" sz="3600" b="1" smtClean="0">
                <a:solidFill>
                  <a:srgbClr val="7030A0"/>
                </a:solidFill>
              </a:rPr>
              <a:t>16</a:t>
            </a:r>
            <a:r>
              <a:rPr lang="ru-RU" sz="3600" b="1" baseline="30000" smtClean="0">
                <a:solidFill>
                  <a:srgbClr val="C00000"/>
                </a:solidFill>
              </a:rPr>
              <a:t>1</a:t>
            </a:r>
            <a:r>
              <a:rPr lang="ru-RU" sz="3600" smtClean="0"/>
              <a:t> + 12*</a:t>
            </a:r>
            <a:r>
              <a:rPr lang="ru-RU" sz="3600" b="1" smtClean="0">
                <a:solidFill>
                  <a:srgbClr val="7030A0"/>
                </a:solidFill>
              </a:rPr>
              <a:t>16</a:t>
            </a:r>
            <a:r>
              <a:rPr lang="ru-RU" sz="3600" b="1" baseline="30000" smtClean="0">
                <a:solidFill>
                  <a:srgbClr val="C00000"/>
                </a:solidFill>
              </a:rPr>
              <a:t>0</a:t>
            </a:r>
          </a:p>
          <a:p>
            <a:pPr algn="just" eaLnBrk="1" hangingPunct="1">
              <a:buFontTx/>
              <a:buNone/>
            </a:pPr>
            <a:endParaRPr lang="ru-RU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ru-RU" smtClean="0"/>
              <a:t>Шестнадцатеричная</a:t>
            </a:r>
            <a:br>
              <a:rPr lang="ru-RU" smtClean="0"/>
            </a:br>
            <a:r>
              <a:rPr lang="ru-RU" smtClean="0"/>
              <a:t>система счисления</a:t>
            </a: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4356101" y="-387350"/>
            <a:ext cx="431800" cy="7343775"/>
          </a:xfrm>
          <a:prstGeom prst="rightBrace">
            <a:avLst/>
          </a:prstGeom>
          <a:ln w="57150">
            <a:solidFill>
              <a:srgbClr val="0251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708400" y="4724400"/>
            <a:ext cx="100806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35375" y="4292600"/>
            <a:ext cx="12969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spc="600" dirty="0">
                <a:solidFill>
                  <a:srgbClr val="FF0000"/>
                </a:solidFill>
              </a:rPr>
              <a:t>2 1 0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3419475" y="4581525"/>
            <a:ext cx="360363" cy="863600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4140200" y="4581525"/>
            <a:ext cx="936625" cy="93503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4500563" y="4581525"/>
            <a:ext cx="2447925" cy="93503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Перевод А</a:t>
            </a:r>
            <a:r>
              <a:rPr lang="ru-RU" baseline="-25000" smtClean="0">
                <a:solidFill>
                  <a:schemeClr val="tx1"/>
                </a:solidFill>
              </a:rPr>
              <a:t>10</a:t>
            </a:r>
            <a:r>
              <a:rPr lang="ru-RU" smtClean="0">
                <a:solidFill>
                  <a:schemeClr val="tx1"/>
                </a:solidFill>
              </a:rPr>
              <a:t> →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А</a:t>
            </a:r>
            <a:r>
              <a:rPr lang="ru-RU" baseline="-25000" smtClean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219700" y="1597025"/>
            <a:ext cx="33845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/>
            <a:r>
              <a:rPr lang="ru-RU" sz="2000"/>
              <a:t>Для перевода числа из </a:t>
            </a:r>
            <a:r>
              <a:rPr lang="ru-RU" sz="2000" b="1"/>
              <a:t>десятичной системы счисления </a:t>
            </a:r>
            <a:r>
              <a:rPr lang="ru-RU" sz="2000"/>
              <a:t>в </a:t>
            </a:r>
            <a:r>
              <a:rPr lang="ru-RU" sz="2000" b="1"/>
              <a:t>шестнадца-теричную</a:t>
            </a:r>
            <a:r>
              <a:rPr lang="ru-RU" sz="2000"/>
              <a:t> надо последо-вательно это число поделить на </a:t>
            </a:r>
            <a:r>
              <a:rPr lang="ru-RU" sz="2000" b="1"/>
              <a:t>16 </a:t>
            </a:r>
            <a:r>
              <a:rPr lang="ru-RU" sz="2000"/>
              <a:t>и записывать остаток от деления. </a:t>
            </a:r>
          </a:p>
          <a:p>
            <a:pPr indent="355600" algn="just"/>
            <a:r>
              <a:rPr lang="ru-RU" sz="2000"/>
              <a:t>Деление продолжается до тех пор, пока в частном не окажется число меньше, чем делитель. </a:t>
            </a:r>
          </a:p>
        </p:txBody>
      </p:sp>
      <p:sp>
        <p:nvSpPr>
          <p:cNvPr id="14340" name="Содержимое 2"/>
          <p:cNvSpPr>
            <a:spLocks noGrp="1"/>
          </p:cNvSpPr>
          <p:nvPr>
            <p:ph idx="1"/>
          </p:nvPr>
        </p:nvSpPr>
        <p:spPr>
          <a:xfrm>
            <a:off x="900113" y="2608263"/>
            <a:ext cx="1295400" cy="2116137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ru-RU" sz="4000" b="1" smtClean="0"/>
              <a:t>325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20  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1     </a:t>
            </a:r>
          </a:p>
          <a:p>
            <a:pPr marL="514350" indent="-514350" eaLnBrk="1" hangingPunct="1">
              <a:buFontTx/>
              <a:buNone/>
            </a:pPr>
            <a:endParaRPr lang="ru-RU" sz="4000" b="1" smtClean="0"/>
          </a:p>
          <a:p>
            <a:pPr marL="514350" indent="-514350" eaLnBrk="1" hangingPunct="1">
              <a:buFontTx/>
              <a:buAutoNum type="arabicPlain" startAt="3710"/>
            </a:pPr>
            <a:endParaRPr lang="ru-RU" sz="4000" b="1" smtClean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41525" y="2681288"/>
            <a:ext cx="9525" cy="2116137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403350" y="4437063"/>
            <a:ext cx="11509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 rot="-5400000">
            <a:off x="2079625" y="3095625"/>
            <a:ext cx="3887788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Читать </a:t>
            </a:r>
          </a:p>
          <a:p>
            <a:pPr algn="ctr"/>
            <a:r>
              <a:rPr lang="ru-RU" sz="2800"/>
              <a:t>полученное число </a:t>
            </a:r>
            <a:r>
              <a:rPr lang="ru-RU" sz="2800" b="1">
                <a:solidFill>
                  <a:srgbClr val="C00000"/>
                </a:solidFill>
              </a:rPr>
              <a:t>СНИЗУ ВВЕРХ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3059113" y="2060575"/>
            <a:ext cx="0" cy="3240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2411413" y="2608263"/>
            <a:ext cx="1296987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5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4 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1 </a:t>
            </a:r>
            <a:r>
              <a:rPr lang="ru-RU" sz="4000" b="1" kern="0" dirty="0">
                <a:latin typeface="+mn-lt"/>
                <a:cs typeface="+mn-cs"/>
              </a:rPr>
              <a:t>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 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  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lain" startAt="3710"/>
              <a:defRPr/>
            </a:pPr>
            <a:endParaRPr lang="ru-RU" sz="4000" b="1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79388" y="1600200"/>
            <a:ext cx="4897437" cy="4525963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3200" b="1" kern="0" dirty="0">
                <a:latin typeface="+mn-lt"/>
                <a:cs typeface="+mn-cs"/>
              </a:rPr>
              <a:t>А2С</a:t>
            </a:r>
            <a:r>
              <a:rPr lang="ru-RU" sz="3200" b="1" kern="0" baseline="-25000" dirty="0">
                <a:solidFill>
                  <a:srgbClr val="7030A0"/>
                </a:solidFill>
                <a:latin typeface="+mn-lt"/>
                <a:cs typeface="+mn-cs"/>
              </a:rPr>
              <a:t>16</a:t>
            </a:r>
            <a:r>
              <a:rPr lang="ru-RU" sz="3200" kern="0" dirty="0">
                <a:latin typeface="+mn-lt"/>
                <a:cs typeface="+mn-cs"/>
              </a:rPr>
              <a:t> =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= 10*</a:t>
            </a:r>
            <a:r>
              <a:rPr lang="ru-RU" sz="3200" b="1" kern="0" dirty="0">
                <a:solidFill>
                  <a:srgbClr val="7030A0"/>
                </a:solidFill>
                <a:latin typeface="+mn-lt"/>
                <a:cs typeface="+mn-cs"/>
              </a:rPr>
              <a:t>16</a:t>
            </a:r>
            <a:r>
              <a:rPr lang="ru-RU" sz="3200" kern="0" baseline="30000" dirty="0">
                <a:solidFill>
                  <a:srgbClr val="C00000"/>
                </a:solidFill>
                <a:latin typeface="+mn-lt"/>
                <a:cs typeface="+mn-cs"/>
              </a:rPr>
              <a:t>2</a:t>
            </a:r>
            <a:r>
              <a:rPr lang="ru-RU" sz="3200" kern="0" dirty="0">
                <a:latin typeface="+mn-lt"/>
                <a:cs typeface="+mn-cs"/>
              </a:rPr>
              <a:t>+2*</a:t>
            </a:r>
            <a:r>
              <a:rPr lang="ru-RU" sz="3200" b="1" kern="0" dirty="0">
                <a:solidFill>
                  <a:srgbClr val="7030A0"/>
                </a:solidFill>
                <a:latin typeface="+mn-lt"/>
                <a:cs typeface="+mn-cs"/>
              </a:rPr>
              <a:t>16</a:t>
            </a:r>
            <a:r>
              <a:rPr lang="ru-RU" sz="3200" kern="0" baseline="30000" dirty="0">
                <a:solidFill>
                  <a:srgbClr val="C00000"/>
                </a:solidFill>
                <a:latin typeface="+mn-lt"/>
                <a:cs typeface="+mn-cs"/>
              </a:rPr>
              <a:t>1</a:t>
            </a:r>
            <a:r>
              <a:rPr lang="ru-RU" sz="3200" kern="0" dirty="0">
                <a:latin typeface="+mn-lt"/>
                <a:cs typeface="+mn-cs"/>
              </a:rPr>
              <a:t>+12*</a:t>
            </a:r>
            <a:r>
              <a:rPr lang="ru-RU" sz="3200" b="1" kern="0" dirty="0">
                <a:solidFill>
                  <a:srgbClr val="7030A0"/>
                </a:solidFill>
                <a:latin typeface="+mn-lt"/>
                <a:cs typeface="+mn-cs"/>
              </a:rPr>
              <a:t>16</a:t>
            </a:r>
            <a:r>
              <a:rPr lang="ru-RU" sz="3200" kern="0" baseline="30000" dirty="0">
                <a:solidFill>
                  <a:srgbClr val="C00000"/>
                </a:solidFill>
                <a:latin typeface="+mn-lt"/>
                <a:cs typeface="+mn-cs"/>
              </a:rPr>
              <a:t>0</a:t>
            </a:r>
            <a:r>
              <a:rPr lang="ru-RU" sz="3200" kern="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sz="3200" kern="0" dirty="0">
                <a:latin typeface="+mn-lt"/>
                <a:cs typeface="+mn-cs"/>
              </a:rPr>
              <a:t>=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= 10*256 + 2*16 + 12*1 =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= 2560 + 32 + 1 =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= </a:t>
            </a:r>
            <a:r>
              <a:rPr lang="ru-RU" sz="3200" b="1" kern="0" dirty="0">
                <a:latin typeface="+mn-lt"/>
                <a:cs typeface="+mn-cs"/>
              </a:rPr>
              <a:t>2593</a:t>
            </a:r>
            <a:r>
              <a:rPr lang="ru-RU" sz="3200" b="1" kern="0" baseline="-25000" dirty="0">
                <a:solidFill>
                  <a:srgbClr val="000058"/>
                </a:solidFill>
                <a:latin typeface="+mn-lt"/>
                <a:cs typeface="+mn-cs"/>
              </a:rPr>
              <a:t>10</a:t>
            </a:r>
            <a:endParaRPr lang="ru-RU" sz="3200" b="1" kern="0" dirty="0">
              <a:solidFill>
                <a:srgbClr val="000058"/>
              </a:solidFill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ru-RU" sz="3200" kern="0" baseline="3000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ru-RU" sz="3200" kern="0" baseline="3000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85775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kern="0" dirty="0">
                <a:latin typeface="+mj-lt"/>
                <a:ea typeface="+mj-ea"/>
                <a:cs typeface="+mj-cs"/>
              </a:rPr>
              <a:t>Перевод А</a:t>
            </a:r>
            <a:r>
              <a:rPr lang="ru-RU" sz="4400" kern="0" baseline="-25000" dirty="0">
                <a:latin typeface="+mj-lt"/>
                <a:ea typeface="+mj-ea"/>
                <a:cs typeface="+mj-cs"/>
              </a:rPr>
              <a:t>16</a:t>
            </a:r>
            <a:r>
              <a:rPr lang="ru-RU" sz="4400" kern="0" dirty="0">
                <a:latin typeface="+mj-lt"/>
                <a:ea typeface="+mj-ea"/>
                <a:cs typeface="+mj-cs"/>
              </a:rPr>
              <a:t> →</a:t>
            </a:r>
            <a:r>
              <a:rPr lang="en-US" sz="4400" kern="0" dirty="0">
                <a:latin typeface="+mj-lt"/>
                <a:ea typeface="+mj-ea"/>
                <a:cs typeface="+mj-cs"/>
              </a:rPr>
              <a:t> </a:t>
            </a:r>
            <a:r>
              <a:rPr lang="ru-RU" sz="4400" kern="0" dirty="0">
                <a:latin typeface="+mj-lt"/>
                <a:ea typeface="+mj-ea"/>
                <a:cs typeface="+mj-cs"/>
              </a:rPr>
              <a:t>А</a:t>
            </a:r>
            <a:r>
              <a:rPr lang="ru-RU" sz="4400" kern="0" baseline="-25000" dirty="0">
                <a:latin typeface="+mj-lt"/>
                <a:ea typeface="+mj-ea"/>
                <a:cs typeface="+mj-cs"/>
              </a:rPr>
              <a:t>10</a:t>
            </a: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5219700" y="1895475"/>
            <a:ext cx="3673475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/>
            <a:r>
              <a:rPr lang="ru-RU" sz="2000"/>
              <a:t>Чтобы перевести число из </a:t>
            </a:r>
            <a:r>
              <a:rPr lang="ru-RU" sz="2000" b="1"/>
              <a:t>шестнадцатеричной сис-темы счисления </a:t>
            </a:r>
            <a:r>
              <a:rPr lang="ru-RU" sz="2000"/>
              <a:t>в </a:t>
            </a:r>
            <a:r>
              <a:rPr lang="ru-RU" sz="2000" b="1"/>
              <a:t>десятичную</a:t>
            </a:r>
            <a:r>
              <a:rPr lang="ru-RU" sz="2000"/>
              <a:t> надо представить число в </a:t>
            </a:r>
            <a:r>
              <a:rPr lang="ru-RU" sz="2000" b="1"/>
              <a:t>развернутой форме</a:t>
            </a:r>
            <a:r>
              <a:rPr lang="ru-RU" sz="2000"/>
              <a:t>.</a:t>
            </a:r>
          </a:p>
          <a:p>
            <a:pPr indent="355600" algn="just"/>
            <a:r>
              <a:rPr lang="ru-RU" sz="2000"/>
              <a:t> Произвести вычисления и найти сумму. Полученное число будет являться значением шестнадцатеричного числа в десятичной системе счисления.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08175" y="2205038"/>
            <a:ext cx="71913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1908175" y="1835150"/>
            <a:ext cx="71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2 1 0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557213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kern="0" dirty="0">
                <a:latin typeface="+mj-lt"/>
                <a:ea typeface="+mj-ea"/>
                <a:cs typeface="+mj-cs"/>
              </a:rPr>
              <a:t>Выполнить самостоятельно</a:t>
            </a:r>
            <a:endParaRPr lang="ru-RU" sz="4400" kern="0" baseline="-250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4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55600" indent="-355600" algn="ctr">
              <a:spcBef>
                <a:spcPct val="20000"/>
              </a:spcBef>
              <a:defRPr/>
            </a:pPr>
            <a:r>
              <a:rPr lang="ru-RU" sz="3200" b="1" kern="0" dirty="0">
                <a:solidFill>
                  <a:srgbClr val="C00000"/>
                </a:solidFill>
                <a:latin typeface="+mn-lt"/>
                <a:cs typeface="+mn-cs"/>
              </a:rPr>
              <a:t>1 вариант</a:t>
            </a:r>
          </a:p>
          <a:p>
            <a:pPr marL="514350" indent="-514350" algn="ctr">
              <a:spcBef>
                <a:spcPct val="20000"/>
              </a:spcBef>
              <a:defRPr/>
            </a:pPr>
            <a:endParaRPr lang="ru-RU" sz="3200" b="1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135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kern="0" dirty="0">
                <a:latin typeface="+mn-lt"/>
                <a:cs typeface="+mn-cs"/>
              </a:rPr>
              <a:t> → А</a:t>
            </a:r>
            <a:r>
              <a:rPr lang="ru-RU" sz="3200" kern="0" baseline="-25000" dirty="0">
                <a:latin typeface="+mn-lt"/>
                <a:cs typeface="+mn-cs"/>
              </a:rPr>
              <a:t>16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243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kern="0" dirty="0">
                <a:latin typeface="+mn-lt"/>
                <a:cs typeface="+mn-cs"/>
              </a:rPr>
              <a:t> → А</a:t>
            </a:r>
            <a:r>
              <a:rPr lang="ru-RU" sz="3200" kern="0" baseline="-25000" dirty="0">
                <a:latin typeface="+mn-lt"/>
                <a:cs typeface="+mn-cs"/>
              </a:rPr>
              <a:t>16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62</a:t>
            </a:r>
            <a:r>
              <a:rPr lang="en-US" sz="3200" kern="0" dirty="0">
                <a:latin typeface="+mn-lt"/>
                <a:cs typeface="+mn-cs"/>
              </a:rPr>
              <a:t>F</a:t>
            </a:r>
            <a:r>
              <a:rPr lang="ru-RU" sz="3200" kern="0" baseline="-25000" dirty="0">
                <a:latin typeface="+mn-lt"/>
                <a:cs typeface="+mn-cs"/>
              </a:rPr>
              <a:t>16</a:t>
            </a:r>
            <a:r>
              <a:rPr lang="ru-RU" sz="3200" kern="0" dirty="0">
                <a:latin typeface="+mn-lt"/>
                <a:cs typeface="+mn-cs"/>
              </a:rPr>
              <a:t> → А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4</a:t>
            </a:r>
            <a:r>
              <a:rPr lang="en-US" sz="3200" kern="0" dirty="0">
                <a:latin typeface="+mn-lt"/>
                <a:cs typeface="+mn-cs"/>
              </a:rPr>
              <a:t>D</a:t>
            </a:r>
            <a:r>
              <a:rPr lang="ru-RU" sz="3200" kern="0" dirty="0">
                <a:latin typeface="+mn-lt"/>
                <a:cs typeface="+mn-cs"/>
              </a:rPr>
              <a:t>2</a:t>
            </a:r>
            <a:r>
              <a:rPr lang="ru-RU" sz="3200" kern="0" baseline="-25000" dirty="0">
                <a:latin typeface="+mn-lt"/>
                <a:cs typeface="+mn-cs"/>
              </a:rPr>
              <a:t>16</a:t>
            </a:r>
            <a:r>
              <a:rPr lang="ru-RU" sz="3200" kern="0" dirty="0">
                <a:latin typeface="+mn-lt"/>
                <a:cs typeface="+mn-cs"/>
              </a:rPr>
              <a:t> → А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endParaRPr lang="ru-RU" sz="3200" kern="0" dirty="0">
              <a:latin typeface="+mn-lt"/>
              <a:cs typeface="+mn-cs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932363" y="1628775"/>
            <a:ext cx="3816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3200" b="1" kern="0" dirty="0">
                <a:solidFill>
                  <a:srgbClr val="C00000"/>
                </a:solidFill>
                <a:latin typeface="+mn-lt"/>
                <a:cs typeface="+mn-cs"/>
              </a:rPr>
              <a:t>2 вариант</a:t>
            </a:r>
          </a:p>
          <a:p>
            <a:pPr marL="514350" indent="-514350" algn="ctr">
              <a:spcBef>
                <a:spcPct val="20000"/>
              </a:spcBef>
              <a:defRPr/>
            </a:pPr>
            <a:endParaRPr lang="ru-RU" sz="3200" b="1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163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dirty="0"/>
              <a:t> → </a:t>
            </a:r>
            <a:r>
              <a:rPr lang="ru-RU" sz="3200" dirty="0"/>
              <a:t>А</a:t>
            </a:r>
            <a:r>
              <a:rPr lang="ru-RU" sz="3200" baseline="-25000" dirty="0"/>
              <a:t>16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221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dirty="0"/>
              <a:t> → </a:t>
            </a:r>
            <a:r>
              <a:rPr lang="ru-RU" sz="3200" dirty="0"/>
              <a:t>А</a:t>
            </a:r>
            <a:r>
              <a:rPr lang="ru-RU" sz="3200" baseline="-25000" dirty="0"/>
              <a:t>16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en-US" sz="3200" kern="0" dirty="0">
                <a:latin typeface="+mn-lt"/>
                <a:cs typeface="+mn-cs"/>
              </a:rPr>
              <a:t>B</a:t>
            </a:r>
            <a:r>
              <a:rPr lang="ru-RU" sz="3200" kern="0" dirty="0">
                <a:latin typeface="+mn-lt"/>
                <a:cs typeface="+mn-cs"/>
              </a:rPr>
              <a:t>42</a:t>
            </a:r>
            <a:r>
              <a:rPr lang="ru-RU" sz="3200" kern="0" baseline="-25000" dirty="0">
                <a:latin typeface="+mn-lt"/>
                <a:cs typeface="+mn-cs"/>
              </a:rPr>
              <a:t>16</a:t>
            </a:r>
            <a:r>
              <a:rPr lang="ru-RU" sz="3200" dirty="0"/>
              <a:t> </a:t>
            </a:r>
            <a:r>
              <a:rPr lang="ru-RU" sz="3200" dirty="0"/>
              <a:t>→ А</a:t>
            </a:r>
            <a:r>
              <a:rPr lang="ru-RU" sz="3200" baseline="-25000" dirty="0"/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36</a:t>
            </a:r>
            <a:r>
              <a:rPr lang="en-US" sz="3200" kern="0" dirty="0">
                <a:latin typeface="+mn-lt"/>
                <a:cs typeface="+mn-cs"/>
              </a:rPr>
              <a:t>E</a:t>
            </a:r>
            <a:r>
              <a:rPr lang="ru-RU" sz="3200" kern="0" baseline="-25000" dirty="0">
                <a:latin typeface="+mn-lt"/>
                <a:cs typeface="+mn-cs"/>
              </a:rPr>
              <a:t>16</a:t>
            </a:r>
            <a:r>
              <a:rPr lang="ru-RU" sz="3200" dirty="0"/>
              <a:t> </a:t>
            </a:r>
            <a:r>
              <a:rPr lang="ru-RU" sz="3200" dirty="0"/>
              <a:t>→ А</a:t>
            </a:r>
            <a:r>
              <a:rPr lang="ru-RU" sz="3200" baseline="-25000" dirty="0"/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95288" y="287338"/>
            <a:ext cx="8229600" cy="9810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kern="0" dirty="0">
                <a:latin typeface="+mj-lt"/>
                <a:ea typeface="+mj-ea"/>
                <a:cs typeface="+mj-cs"/>
              </a:rPr>
              <a:t>Десятичная </a:t>
            </a:r>
            <a:br>
              <a:rPr lang="ru-RU" sz="4400" kern="0" dirty="0">
                <a:latin typeface="+mj-lt"/>
                <a:ea typeface="+mj-ea"/>
                <a:cs typeface="+mj-cs"/>
              </a:rPr>
            </a:br>
            <a:r>
              <a:rPr lang="ru-RU" sz="4400" kern="0" dirty="0">
                <a:latin typeface="+mj-lt"/>
                <a:ea typeface="+mj-ea"/>
                <a:cs typeface="+mj-cs"/>
              </a:rPr>
              <a:t>система счисления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855788"/>
            <a:ext cx="8229600" cy="45259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Алфавит: 0, 1, 2, 3, 4, 5, 6, 7, 8, 9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Основание:               </a:t>
            </a:r>
            <a:r>
              <a:rPr lang="ru-RU" sz="3200" kern="0" dirty="0">
                <a:solidFill>
                  <a:srgbClr val="7030A0"/>
                </a:solidFill>
                <a:latin typeface="+mn-lt"/>
                <a:cs typeface="+mn-cs"/>
              </a:rPr>
              <a:t>10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555,55</a:t>
            </a:r>
            <a:r>
              <a:rPr lang="ru-RU" sz="3200" kern="0" dirty="0">
                <a:latin typeface="+mn-lt"/>
                <a:cs typeface="+mn-cs"/>
              </a:rPr>
              <a:t> = 500 + 50 + 5 + 0,5 + 0,05 =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= 5*100 + 5*10 + 5*1 + 5*0,1 + 5*0,01 =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=5*</a:t>
            </a:r>
            <a:r>
              <a:rPr lang="ru-RU" sz="3200" kern="0" dirty="0">
                <a:solidFill>
                  <a:srgbClr val="7030A0"/>
                </a:solidFill>
                <a:latin typeface="+mn-lt"/>
                <a:cs typeface="+mn-cs"/>
              </a:rPr>
              <a:t>10</a:t>
            </a:r>
            <a:r>
              <a:rPr lang="ru-RU" sz="3200" b="1" kern="0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r>
              <a:rPr lang="ru-RU" sz="3200" kern="0" baseline="30000" dirty="0">
                <a:latin typeface="+mn-lt"/>
                <a:cs typeface="+mn-cs"/>
              </a:rPr>
              <a:t> </a:t>
            </a:r>
            <a:r>
              <a:rPr lang="ru-RU" sz="3200" kern="0" dirty="0">
                <a:latin typeface="+mn-lt"/>
                <a:cs typeface="+mn-cs"/>
              </a:rPr>
              <a:t> + 5*</a:t>
            </a:r>
            <a:r>
              <a:rPr lang="ru-RU" sz="3200" kern="0" dirty="0">
                <a:solidFill>
                  <a:srgbClr val="7030A0"/>
                </a:solidFill>
                <a:latin typeface="+mn-lt"/>
                <a:cs typeface="+mn-cs"/>
              </a:rPr>
              <a:t>10</a:t>
            </a:r>
            <a:r>
              <a:rPr lang="ru-RU" sz="3200" b="1" kern="0" baseline="30000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  <a:r>
              <a:rPr lang="ru-RU" sz="3200" kern="0" dirty="0">
                <a:latin typeface="+mn-lt"/>
                <a:cs typeface="+mn-cs"/>
              </a:rPr>
              <a:t> + 5*</a:t>
            </a:r>
            <a:r>
              <a:rPr lang="ru-RU" sz="3200" kern="0" dirty="0">
                <a:solidFill>
                  <a:srgbClr val="7030A0"/>
                </a:solidFill>
                <a:latin typeface="+mn-lt"/>
                <a:cs typeface="+mn-cs"/>
              </a:rPr>
              <a:t>10</a:t>
            </a:r>
            <a:r>
              <a:rPr lang="ru-RU" sz="3200" b="1" kern="0" baseline="30000" dirty="0">
                <a:solidFill>
                  <a:srgbClr val="FF0000"/>
                </a:solidFill>
                <a:latin typeface="+mn-lt"/>
                <a:cs typeface="+mn-cs"/>
              </a:rPr>
              <a:t>0</a:t>
            </a:r>
            <a:r>
              <a:rPr lang="ru-RU" sz="3200" kern="0" dirty="0">
                <a:latin typeface="+mn-lt"/>
                <a:cs typeface="+mn-cs"/>
              </a:rPr>
              <a:t> + 5*</a:t>
            </a:r>
            <a:r>
              <a:rPr lang="ru-RU" sz="3200" kern="0" dirty="0">
                <a:solidFill>
                  <a:srgbClr val="7030A0"/>
                </a:solidFill>
                <a:latin typeface="+mn-lt"/>
                <a:cs typeface="+mn-cs"/>
              </a:rPr>
              <a:t>10</a:t>
            </a:r>
            <a:r>
              <a:rPr lang="ru-RU" sz="3200" b="1" kern="0" baseline="30000" dirty="0">
                <a:solidFill>
                  <a:srgbClr val="FF0000"/>
                </a:solidFill>
                <a:latin typeface="+mn-lt"/>
                <a:cs typeface="+mn-cs"/>
              </a:rPr>
              <a:t>-1</a:t>
            </a:r>
            <a:r>
              <a:rPr lang="ru-RU" sz="3200" kern="0" dirty="0">
                <a:latin typeface="+mn-lt"/>
                <a:cs typeface="+mn-cs"/>
              </a:rPr>
              <a:t> + 5*</a:t>
            </a:r>
            <a:r>
              <a:rPr lang="ru-RU" sz="3200" kern="0" dirty="0">
                <a:solidFill>
                  <a:srgbClr val="7030A0"/>
                </a:solidFill>
                <a:latin typeface="+mn-lt"/>
                <a:cs typeface="+mn-cs"/>
              </a:rPr>
              <a:t>10</a:t>
            </a:r>
            <a:r>
              <a:rPr lang="ru-RU" sz="3200" b="1" kern="0" baseline="30000" dirty="0">
                <a:solidFill>
                  <a:srgbClr val="FF0000"/>
                </a:solidFill>
                <a:latin typeface="+mn-lt"/>
                <a:cs typeface="+mn-cs"/>
              </a:rPr>
              <a:t>-2</a:t>
            </a:r>
            <a:endParaRPr lang="ru-RU" sz="3200" b="1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4391819" y="296069"/>
            <a:ext cx="431800" cy="4392612"/>
          </a:xfrm>
          <a:prstGeom prst="rightBrace">
            <a:avLst/>
          </a:prstGeom>
          <a:ln w="57150">
            <a:solidFill>
              <a:srgbClr val="0251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76375" y="4149725"/>
            <a:ext cx="0" cy="647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39750" y="4365625"/>
            <a:ext cx="1584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8313" y="3924300"/>
            <a:ext cx="2087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2   1   0   -1  -2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827088" y="4149725"/>
            <a:ext cx="865187" cy="143986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1042988" y="4149725"/>
            <a:ext cx="2160587" cy="136683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1331913" y="4149725"/>
            <a:ext cx="3311525" cy="143986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1763713" y="4149725"/>
            <a:ext cx="4392612" cy="143986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2051050" y="4076700"/>
            <a:ext cx="5689600" cy="15128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50825" y="847725"/>
            <a:ext cx="9074150" cy="337343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555,55 = 5*10</a:t>
            </a:r>
            <a:r>
              <a:rPr lang="ru-RU" sz="3200" kern="0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r>
              <a:rPr lang="ru-RU" sz="3200" kern="0" baseline="30000" dirty="0">
                <a:latin typeface="+mn-lt"/>
                <a:cs typeface="+mn-cs"/>
              </a:rPr>
              <a:t> </a:t>
            </a:r>
            <a:r>
              <a:rPr lang="ru-RU" sz="3200" kern="0" dirty="0">
                <a:latin typeface="+mn-lt"/>
                <a:cs typeface="+mn-cs"/>
              </a:rPr>
              <a:t> + 5*10</a:t>
            </a:r>
            <a:r>
              <a:rPr lang="ru-RU" sz="3200" kern="0" baseline="30000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  <a:r>
              <a:rPr lang="ru-RU" sz="3200" kern="0" dirty="0">
                <a:latin typeface="+mn-lt"/>
                <a:cs typeface="+mn-cs"/>
              </a:rPr>
              <a:t> + 5*10</a:t>
            </a:r>
            <a:r>
              <a:rPr lang="ru-RU" sz="3200" kern="0" baseline="30000" dirty="0">
                <a:solidFill>
                  <a:srgbClr val="FF0000"/>
                </a:solidFill>
                <a:latin typeface="+mn-lt"/>
                <a:cs typeface="+mn-cs"/>
              </a:rPr>
              <a:t>0</a:t>
            </a:r>
            <a:r>
              <a:rPr lang="ru-RU" sz="3200" kern="0" dirty="0">
                <a:latin typeface="+mn-lt"/>
                <a:cs typeface="+mn-cs"/>
              </a:rPr>
              <a:t> + 5*10</a:t>
            </a:r>
            <a:r>
              <a:rPr lang="ru-RU" sz="3200" kern="0" baseline="30000" dirty="0">
                <a:solidFill>
                  <a:srgbClr val="FF0000"/>
                </a:solidFill>
                <a:latin typeface="+mn-lt"/>
                <a:cs typeface="+mn-cs"/>
              </a:rPr>
              <a:t>-1</a:t>
            </a:r>
            <a:r>
              <a:rPr lang="ru-RU" sz="3200" kern="0" dirty="0">
                <a:latin typeface="+mn-lt"/>
                <a:cs typeface="+mn-cs"/>
              </a:rPr>
              <a:t> + 5*10</a:t>
            </a:r>
            <a:r>
              <a:rPr lang="ru-RU" sz="3200" kern="0" baseline="30000" dirty="0">
                <a:solidFill>
                  <a:srgbClr val="FF0000"/>
                </a:solidFill>
                <a:latin typeface="+mn-lt"/>
                <a:cs typeface="+mn-cs"/>
              </a:rPr>
              <a:t>-2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ru-RU" sz="3200" kern="0" baseline="30000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2400" b="1" i="1" dirty="0"/>
              <a:t>Развёрнутая форма записи числа: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 err="1">
                <a:solidFill>
                  <a:srgbClr val="C00000"/>
                </a:solidFill>
              </a:rPr>
              <a:t>A</a:t>
            </a:r>
            <a:r>
              <a:rPr lang="en-US" sz="2000" b="1" baseline="-25000" dirty="0" err="1">
                <a:solidFill>
                  <a:srgbClr val="C00000"/>
                </a:solidFill>
              </a:rPr>
              <a:t>q</a:t>
            </a:r>
            <a:r>
              <a:rPr lang="ru-RU" sz="2000" b="1" baseline="-25000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 =</a:t>
            </a:r>
            <a:r>
              <a:rPr lang="ru-RU" sz="2000" b="1" dirty="0">
                <a:solidFill>
                  <a:srgbClr val="C00000"/>
                </a:solidFill>
              </a:rPr>
              <a:t>  </a:t>
            </a:r>
            <a:r>
              <a:rPr lang="en-US" sz="2000" b="1" dirty="0">
                <a:solidFill>
                  <a:srgbClr val="C00000"/>
                </a:solidFill>
              </a:rPr>
              <a:t>±(a</a:t>
            </a:r>
            <a:r>
              <a:rPr lang="en-US" sz="2000" b="1" baseline="-25000" dirty="0">
                <a:solidFill>
                  <a:srgbClr val="C00000"/>
                </a:solidFill>
              </a:rPr>
              <a:t>n–1</a:t>
            </a:r>
            <a:r>
              <a:rPr lang="ru-RU" sz="2000" dirty="0">
                <a:solidFill>
                  <a:srgbClr val="C00000"/>
                </a:solidFill>
                <a:sym typeface="Symbol" pitchFamily="18" charset="2"/>
              </a:rPr>
              <a:t>*</a:t>
            </a:r>
            <a:r>
              <a:rPr lang="en-US" sz="2000" b="1" dirty="0">
                <a:solidFill>
                  <a:srgbClr val="C00000"/>
                </a:solidFill>
              </a:rPr>
              <a:t>q</a:t>
            </a:r>
            <a:r>
              <a:rPr lang="en-US" sz="2000" b="1" baseline="30000" dirty="0">
                <a:solidFill>
                  <a:srgbClr val="C00000"/>
                </a:solidFill>
              </a:rPr>
              <a:t>n–1</a:t>
            </a:r>
            <a:r>
              <a:rPr lang="ru-RU" sz="2000" b="1" baseline="30000" dirty="0">
                <a:solidFill>
                  <a:srgbClr val="C00000"/>
                </a:solidFill>
              </a:rPr>
              <a:t>  </a:t>
            </a:r>
            <a:r>
              <a:rPr lang="en-US" sz="2000" b="1" dirty="0">
                <a:solidFill>
                  <a:srgbClr val="C00000"/>
                </a:solidFill>
              </a:rPr>
              <a:t>+ a</a:t>
            </a:r>
            <a:r>
              <a:rPr lang="en-US" sz="2000" b="1" baseline="-25000" dirty="0">
                <a:solidFill>
                  <a:srgbClr val="C00000"/>
                </a:solidFill>
              </a:rPr>
              <a:t>n–2</a:t>
            </a:r>
            <a:r>
              <a:rPr lang="ru-RU" sz="2000" dirty="0">
                <a:solidFill>
                  <a:srgbClr val="C00000"/>
                </a:solidFill>
                <a:sym typeface="Symbol" pitchFamily="18" charset="2"/>
              </a:rPr>
              <a:t>*</a:t>
            </a:r>
            <a:r>
              <a:rPr lang="en-US" sz="2000" b="1" dirty="0">
                <a:solidFill>
                  <a:srgbClr val="C00000"/>
                </a:solidFill>
              </a:rPr>
              <a:t>q</a:t>
            </a:r>
            <a:r>
              <a:rPr lang="en-US" sz="2000" b="1" baseline="30000" dirty="0">
                <a:solidFill>
                  <a:srgbClr val="C00000"/>
                </a:solidFill>
              </a:rPr>
              <a:t>n–2</a:t>
            </a:r>
            <a:r>
              <a:rPr lang="ru-RU" sz="2000" b="1" baseline="30000" dirty="0">
                <a:solidFill>
                  <a:srgbClr val="C00000"/>
                </a:solidFill>
              </a:rPr>
              <a:t>   </a:t>
            </a:r>
            <a:r>
              <a:rPr lang="en-US" sz="2000" b="1" dirty="0">
                <a:solidFill>
                  <a:srgbClr val="C00000"/>
                </a:solidFill>
              </a:rPr>
              <a:t>+…+ 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a</a:t>
            </a:r>
            <a:r>
              <a:rPr lang="en-US" sz="2000" b="1" baseline="-25000" dirty="0">
                <a:solidFill>
                  <a:srgbClr val="C00000"/>
                </a:solidFill>
              </a:rPr>
              <a:t>0</a:t>
            </a:r>
            <a:r>
              <a:rPr lang="ru-RU" sz="2000" dirty="0">
                <a:solidFill>
                  <a:srgbClr val="C00000"/>
                </a:solidFill>
                <a:sym typeface="Symbol" pitchFamily="18" charset="2"/>
              </a:rPr>
              <a:t>*</a:t>
            </a:r>
            <a:r>
              <a:rPr lang="en-US" sz="2000" b="1" dirty="0">
                <a:solidFill>
                  <a:srgbClr val="C00000"/>
                </a:solidFill>
              </a:rPr>
              <a:t>q</a:t>
            </a:r>
            <a:r>
              <a:rPr lang="en-US" sz="2000" b="1" baseline="30000" dirty="0">
                <a:solidFill>
                  <a:srgbClr val="C00000"/>
                </a:solidFill>
              </a:rPr>
              <a:t>0</a:t>
            </a:r>
            <a:r>
              <a:rPr lang="ru-RU" sz="2000" b="1" baseline="30000" dirty="0">
                <a:solidFill>
                  <a:srgbClr val="C00000"/>
                </a:solidFill>
              </a:rPr>
              <a:t>  </a:t>
            </a:r>
            <a:r>
              <a:rPr lang="en-US" sz="2000" b="1" dirty="0">
                <a:solidFill>
                  <a:srgbClr val="C00000"/>
                </a:solidFill>
              </a:rPr>
              <a:t>+ a</a:t>
            </a:r>
            <a:r>
              <a:rPr lang="en-US" sz="2000" b="1" baseline="-25000" dirty="0">
                <a:solidFill>
                  <a:srgbClr val="C00000"/>
                </a:solidFill>
              </a:rPr>
              <a:t>–1</a:t>
            </a:r>
            <a:r>
              <a:rPr lang="ru-RU" sz="2000" dirty="0">
                <a:solidFill>
                  <a:srgbClr val="C00000"/>
                </a:solidFill>
                <a:sym typeface="Symbol" pitchFamily="18" charset="2"/>
              </a:rPr>
              <a:t>*</a:t>
            </a:r>
            <a:r>
              <a:rPr lang="en-US" sz="2000" b="1" dirty="0">
                <a:solidFill>
                  <a:srgbClr val="C00000"/>
                </a:solidFill>
              </a:rPr>
              <a:t>q</a:t>
            </a:r>
            <a:r>
              <a:rPr lang="en-US" sz="2000" b="1" baseline="30000" dirty="0">
                <a:solidFill>
                  <a:srgbClr val="C00000"/>
                </a:solidFill>
              </a:rPr>
              <a:t>–1</a:t>
            </a:r>
            <a:r>
              <a:rPr lang="ru-RU" sz="2000" b="1" baseline="30000" dirty="0">
                <a:solidFill>
                  <a:srgbClr val="C00000"/>
                </a:solidFill>
              </a:rPr>
              <a:t>   </a:t>
            </a:r>
            <a:r>
              <a:rPr lang="en-US" sz="2000" b="1" dirty="0">
                <a:solidFill>
                  <a:srgbClr val="C00000"/>
                </a:solidFill>
              </a:rPr>
              <a:t>+…+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 a</a:t>
            </a:r>
            <a:r>
              <a:rPr lang="en-US" sz="2000" b="1" baseline="-25000" dirty="0">
                <a:solidFill>
                  <a:srgbClr val="C00000"/>
                </a:solidFill>
              </a:rPr>
              <a:t>–m</a:t>
            </a:r>
            <a:r>
              <a:rPr lang="ru-RU" sz="2000" dirty="0">
                <a:solidFill>
                  <a:srgbClr val="C00000"/>
                </a:solidFill>
                <a:sym typeface="Symbol" pitchFamily="18" charset="2"/>
              </a:rPr>
              <a:t>*</a:t>
            </a:r>
            <a:r>
              <a:rPr lang="en-US" sz="2000" b="1" dirty="0">
                <a:solidFill>
                  <a:srgbClr val="C00000"/>
                </a:solidFill>
              </a:rPr>
              <a:t>q</a:t>
            </a:r>
            <a:r>
              <a:rPr lang="en-US" sz="2000" b="1" baseline="30000" dirty="0">
                <a:solidFill>
                  <a:srgbClr val="C00000"/>
                </a:solidFill>
              </a:rPr>
              <a:t>–m</a:t>
            </a:r>
            <a:r>
              <a:rPr lang="en-US" sz="2000" b="1" dirty="0">
                <a:solidFill>
                  <a:srgbClr val="C00000"/>
                </a:solidFill>
              </a:rPr>
              <a:t>)  </a:t>
            </a:r>
            <a:endParaRPr lang="ru-RU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В формуле</a:t>
            </a:r>
            <a:r>
              <a:rPr lang="ru-RU" dirty="0"/>
              <a:t>:</a:t>
            </a:r>
          </a:p>
          <a:p>
            <a:pPr marL="361950">
              <a:defRPr/>
            </a:pPr>
            <a:r>
              <a:rPr lang="ru-RU" dirty="0"/>
              <a:t>А — число;</a:t>
            </a:r>
          </a:p>
          <a:p>
            <a:pPr marL="361950">
              <a:defRPr/>
            </a:pPr>
            <a:r>
              <a:rPr lang="ru-RU" i="1" dirty="0" err="1"/>
              <a:t>q</a:t>
            </a:r>
            <a:r>
              <a:rPr lang="ru-RU" i="1" dirty="0"/>
              <a:t> </a:t>
            </a:r>
            <a:r>
              <a:rPr lang="ru-RU" dirty="0"/>
              <a:t>— основание системы счисления;</a:t>
            </a:r>
          </a:p>
          <a:p>
            <a:pPr marL="361950">
              <a:defRPr/>
            </a:pPr>
            <a:r>
              <a:rPr lang="ru-RU" i="1" dirty="0" err="1"/>
              <a:t>a</a:t>
            </a:r>
            <a:r>
              <a:rPr lang="ru-RU" i="1" baseline="-25000" dirty="0" err="1">
                <a:latin typeface="Times New Roman" pitchFamily="18" charset="0"/>
              </a:rPr>
              <a:t>i</a:t>
            </a:r>
            <a:r>
              <a:rPr lang="ru-RU" i="1" baseline="-25000" dirty="0">
                <a:latin typeface="Times New Roman" pitchFamily="18" charset="0"/>
              </a:rPr>
              <a:t> </a:t>
            </a:r>
            <a:r>
              <a:rPr lang="ru-RU" dirty="0"/>
              <a:t>— цифры, принадлежащие алфавиту данной системы счисления;</a:t>
            </a:r>
          </a:p>
          <a:p>
            <a:pPr marL="361950">
              <a:defRPr/>
            </a:pPr>
            <a:r>
              <a:rPr lang="ru-RU" i="1" dirty="0" err="1"/>
              <a:t>n</a:t>
            </a:r>
            <a:r>
              <a:rPr lang="ru-RU" i="1" dirty="0"/>
              <a:t> </a:t>
            </a:r>
            <a:r>
              <a:rPr lang="ru-RU" dirty="0"/>
              <a:t>— количество целых разрядов числа;</a:t>
            </a:r>
          </a:p>
          <a:p>
            <a:pPr marL="361950">
              <a:defRPr/>
            </a:pPr>
            <a:r>
              <a:rPr lang="ru-RU" i="1" dirty="0" err="1"/>
              <a:t>m</a:t>
            </a:r>
            <a:r>
              <a:rPr lang="ru-RU" i="1" dirty="0"/>
              <a:t> </a:t>
            </a:r>
            <a:r>
              <a:rPr lang="ru-RU" dirty="0"/>
              <a:t>— количество дробных разрядов числа;</a:t>
            </a:r>
          </a:p>
          <a:p>
            <a:pPr marL="361950">
              <a:defRPr/>
            </a:pPr>
            <a:r>
              <a:rPr lang="ru-RU" i="1" dirty="0" err="1"/>
              <a:t>q</a:t>
            </a:r>
            <a:r>
              <a:rPr lang="ru-RU" i="1" baseline="30000" dirty="0" err="1">
                <a:latin typeface="Times New Roman" pitchFamily="18" charset="0"/>
              </a:rPr>
              <a:t>i</a:t>
            </a:r>
            <a:r>
              <a:rPr lang="ru-RU" i="1" baseline="30000" dirty="0">
                <a:latin typeface="Times New Roman" pitchFamily="18" charset="0"/>
              </a:rPr>
              <a:t> </a:t>
            </a:r>
            <a:r>
              <a:rPr lang="ru-RU" dirty="0"/>
              <a:t>— «вес» </a:t>
            </a:r>
            <a:r>
              <a:rPr lang="ru-RU" i="1" dirty="0">
                <a:latin typeface="Times New Roman" pitchFamily="18" charset="0"/>
              </a:rPr>
              <a:t>i</a:t>
            </a:r>
            <a:r>
              <a:rPr lang="ru-RU" dirty="0"/>
              <a:t>-го разряда.</a:t>
            </a:r>
          </a:p>
          <a:p>
            <a:pPr marL="361950">
              <a:defRPr/>
            </a:pPr>
            <a:endParaRPr lang="ru-RU" dirty="0"/>
          </a:p>
          <a:p>
            <a:pPr marL="361950" algn="ctr">
              <a:defRPr/>
            </a:pPr>
            <a:r>
              <a:rPr lang="ru-RU" sz="2400" b="1" i="1" dirty="0"/>
              <a:t>Свернутая запись числа</a:t>
            </a:r>
            <a:r>
              <a:rPr lang="ru-RU" dirty="0"/>
              <a:t>  </a:t>
            </a:r>
          </a:p>
          <a:p>
            <a:pPr marL="361950">
              <a:defRPr/>
            </a:pPr>
            <a:r>
              <a:rPr lang="ru-RU" dirty="0"/>
              <a:t>запись числа в виде  </a:t>
            </a:r>
            <a:r>
              <a:rPr lang="ru-RU" sz="2000" b="1" dirty="0">
                <a:solidFill>
                  <a:srgbClr val="C00000"/>
                </a:solidFill>
              </a:rPr>
              <a:t>        А = </a:t>
            </a:r>
            <a:r>
              <a:rPr lang="en-US" sz="2000" b="1" dirty="0">
                <a:solidFill>
                  <a:srgbClr val="C00000"/>
                </a:solidFill>
              </a:rPr>
              <a:t>±</a:t>
            </a:r>
            <a:r>
              <a:rPr lang="ru-RU" sz="2000" b="1" dirty="0">
                <a:solidFill>
                  <a:srgbClr val="C00000"/>
                </a:solidFill>
              </a:rPr>
              <a:t> a</a:t>
            </a:r>
            <a:r>
              <a:rPr lang="ru-RU" sz="2000" b="1" baseline="-25000" dirty="0">
                <a:solidFill>
                  <a:srgbClr val="C00000"/>
                </a:solidFill>
              </a:rPr>
              <a:t>n-1 </a:t>
            </a:r>
            <a:r>
              <a:rPr lang="ru-RU" sz="2000" b="1" dirty="0">
                <a:solidFill>
                  <a:srgbClr val="C00000"/>
                </a:solidFill>
              </a:rPr>
              <a:t>a</a:t>
            </a:r>
            <a:r>
              <a:rPr lang="ru-RU" sz="2000" b="1" baseline="-25000" dirty="0">
                <a:solidFill>
                  <a:srgbClr val="C00000"/>
                </a:solidFill>
              </a:rPr>
              <a:t>n-2 </a:t>
            </a:r>
            <a:r>
              <a:rPr lang="ru-RU" sz="2000" b="1" dirty="0">
                <a:solidFill>
                  <a:srgbClr val="C00000"/>
                </a:solidFill>
              </a:rPr>
              <a:t>... a</a:t>
            </a:r>
            <a:r>
              <a:rPr lang="ru-RU" sz="2000" b="1" baseline="-25000" dirty="0">
                <a:solidFill>
                  <a:srgbClr val="C00000"/>
                </a:solidFill>
              </a:rPr>
              <a:t>0</a:t>
            </a:r>
            <a:r>
              <a:rPr lang="ru-RU" sz="2000" b="1" dirty="0">
                <a:solidFill>
                  <a:srgbClr val="C00000"/>
                </a:solidFill>
              </a:rPr>
              <a:t>, a</a:t>
            </a:r>
            <a:r>
              <a:rPr lang="ru-RU" sz="2000" b="1" baseline="-25000" dirty="0">
                <a:solidFill>
                  <a:srgbClr val="C00000"/>
                </a:solidFill>
              </a:rPr>
              <a:t>-1 </a:t>
            </a:r>
            <a:r>
              <a:rPr lang="ru-RU" sz="2000" b="1" dirty="0">
                <a:solidFill>
                  <a:srgbClr val="C00000"/>
                </a:solidFill>
              </a:rPr>
              <a:t>а</a:t>
            </a:r>
            <a:r>
              <a:rPr lang="ru-RU" sz="2000" b="1" baseline="-25000" dirty="0">
                <a:solidFill>
                  <a:srgbClr val="C00000"/>
                </a:solidFill>
              </a:rPr>
              <a:t>-2 </a:t>
            </a:r>
            <a:r>
              <a:rPr lang="ru-RU" sz="2000" b="1" dirty="0">
                <a:solidFill>
                  <a:srgbClr val="C00000"/>
                </a:solidFill>
              </a:rPr>
              <a:t>... </a:t>
            </a:r>
            <a:r>
              <a:rPr lang="ru-RU" sz="2000" b="1" dirty="0" err="1">
                <a:solidFill>
                  <a:srgbClr val="C00000"/>
                </a:solidFill>
              </a:rPr>
              <a:t>a</a:t>
            </a:r>
            <a:r>
              <a:rPr lang="ru-RU" sz="2000" b="1" baseline="-25000" dirty="0" err="1">
                <a:solidFill>
                  <a:srgbClr val="C00000"/>
                </a:solidFill>
              </a:rPr>
              <a:t>-m</a:t>
            </a:r>
            <a:endParaRPr lang="ru-RU" sz="2000" b="1" baseline="-25000" dirty="0">
              <a:solidFill>
                <a:srgbClr val="C00000"/>
              </a:solidFill>
            </a:endParaRPr>
          </a:p>
          <a:p>
            <a:pPr>
              <a:defRPr/>
            </a:pPr>
            <a:endParaRPr lang="ru-RU" sz="2000" dirty="0"/>
          </a:p>
          <a:p>
            <a:pPr marL="342900" indent="-342900">
              <a:spcBef>
                <a:spcPct val="20000"/>
              </a:spcBef>
              <a:defRPr/>
            </a:pPr>
            <a:endParaRPr lang="ru-RU" sz="3200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16013" y="774700"/>
            <a:ext cx="0" cy="649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323850" y="908050"/>
            <a:ext cx="1295400" cy="11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323850" y="549275"/>
            <a:ext cx="20875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2  1  0    -1 -2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287338"/>
            <a:ext cx="8229600" cy="9810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kern="0" dirty="0">
                <a:latin typeface="+mj-lt"/>
                <a:ea typeface="+mj-ea"/>
                <a:cs typeface="+mj-cs"/>
              </a:rPr>
              <a:t>Двоичная </a:t>
            </a:r>
            <a:br>
              <a:rPr lang="ru-RU" sz="4400" kern="0" dirty="0">
                <a:latin typeface="+mj-lt"/>
                <a:ea typeface="+mj-ea"/>
                <a:cs typeface="+mj-cs"/>
              </a:rPr>
            </a:br>
            <a:r>
              <a:rPr lang="ru-RU" sz="4400" kern="0" dirty="0">
                <a:latin typeface="+mj-lt"/>
                <a:ea typeface="+mj-ea"/>
                <a:cs typeface="+mj-cs"/>
              </a:rPr>
              <a:t>система счисления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782763"/>
            <a:ext cx="8435975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Алфавит:    0, 1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Основание:  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algn="ctr" eaLnBrk="1" hangingPunct="1">
              <a:buFontTx/>
              <a:buNone/>
            </a:pPr>
            <a:r>
              <a:rPr lang="ru-RU" sz="4000" b="1" smtClean="0"/>
              <a:t>110011,01</a:t>
            </a:r>
            <a:r>
              <a:rPr lang="ru-RU" sz="4000" b="1" baseline="-25000" smtClean="0">
                <a:solidFill>
                  <a:srgbClr val="7030A0"/>
                </a:solidFill>
              </a:rPr>
              <a:t>2</a:t>
            </a:r>
            <a:r>
              <a:rPr lang="ru-RU" sz="3600" smtClean="0"/>
              <a:t> =</a:t>
            </a:r>
          </a:p>
          <a:p>
            <a:pPr algn="just" eaLnBrk="1" hangingPunct="1">
              <a:buFontTx/>
              <a:buNone/>
            </a:pPr>
            <a:endParaRPr lang="ru-RU" smtClean="0"/>
          </a:p>
          <a:p>
            <a:pPr algn="just" eaLnBrk="1" hangingPunct="1">
              <a:buFontTx/>
              <a:buNone/>
            </a:pPr>
            <a:r>
              <a:rPr lang="ru-RU" smtClean="0"/>
              <a:t>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5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4 </a:t>
            </a:r>
            <a:r>
              <a:rPr lang="ru-RU" smtClean="0"/>
              <a:t>+0*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3</a:t>
            </a:r>
            <a:r>
              <a:rPr lang="ru-RU" smtClean="0"/>
              <a:t>+0*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2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1</a:t>
            </a:r>
            <a:r>
              <a:rPr lang="ru-RU" baseline="30000" smtClean="0"/>
              <a:t> 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0</a:t>
            </a:r>
            <a:r>
              <a:rPr lang="ru-RU" smtClean="0"/>
              <a:t>+0*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-1</a:t>
            </a:r>
            <a:r>
              <a:rPr lang="ru-RU" baseline="30000" smtClean="0"/>
              <a:t> 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="1" baseline="30000" smtClean="0">
                <a:solidFill>
                  <a:srgbClr val="C00000"/>
                </a:solidFill>
              </a:rPr>
              <a:t>-2</a:t>
            </a:r>
            <a:r>
              <a:rPr lang="ru-RU" baseline="30000" smtClean="0"/>
              <a:t> </a:t>
            </a:r>
            <a:endParaRPr lang="ru-RU" smtClean="0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2916238" y="1989138"/>
            <a:ext cx="431800" cy="863600"/>
          </a:xfrm>
          <a:prstGeom prst="rightBrace">
            <a:avLst/>
          </a:prstGeom>
          <a:ln w="57150">
            <a:solidFill>
              <a:srgbClr val="0251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2363" y="4076700"/>
            <a:ext cx="0" cy="647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76600" y="4292600"/>
            <a:ext cx="23034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03575" y="3860800"/>
            <a:ext cx="2592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5  4   3  2  1   0    -1  -2   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1187450" y="4149725"/>
            <a:ext cx="2089150" cy="136683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268538" y="4076700"/>
            <a:ext cx="1295400" cy="151288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276600" y="4076700"/>
            <a:ext cx="647700" cy="1439863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4211638" y="4076700"/>
            <a:ext cx="0" cy="1439863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4427538" y="4076700"/>
            <a:ext cx="792162" cy="151288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4716463" y="4076700"/>
            <a:ext cx="1584325" cy="1439863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5219700" y="4076700"/>
            <a:ext cx="2232025" cy="151288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5580063" y="4149725"/>
            <a:ext cx="3024187" cy="1439863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Перевод А</a:t>
            </a:r>
            <a:r>
              <a:rPr lang="ru-RU" baseline="-25000" smtClean="0">
                <a:solidFill>
                  <a:schemeClr val="tx1"/>
                </a:solidFill>
              </a:rPr>
              <a:t>10</a:t>
            </a:r>
            <a:r>
              <a:rPr lang="ru-RU" smtClean="0">
                <a:solidFill>
                  <a:schemeClr val="tx1"/>
                </a:solidFill>
              </a:rPr>
              <a:t> →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А</a:t>
            </a:r>
            <a:r>
              <a:rPr lang="ru-RU" baseline="-250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900113" y="1671638"/>
            <a:ext cx="1295400" cy="3557587"/>
          </a:xfrm>
        </p:spPr>
        <p:txBody>
          <a:bodyPr/>
          <a:lstStyle/>
          <a:p>
            <a:pPr marL="514350" indent="-514350" eaLnBrk="1" hangingPunct="1">
              <a:buFontTx/>
              <a:buAutoNum type="arabicPlain" startAt="37"/>
            </a:pPr>
            <a:r>
              <a:rPr lang="ru-RU" sz="4000" b="1" smtClean="0"/>
              <a:t> 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18   </a:t>
            </a:r>
          </a:p>
          <a:p>
            <a:pPr marL="514350" indent="-514350" eaLnBrk="1" hangingPunct="1">
              <a:buFontTx/>
              <a:buAutoNum type="arabicPlain" startAt="9"/>
            </a:pPr>
            <a:r>
              <a:rPr lang="ru-RU" sz="4000" b="1" smtClean="0"/>
              <a:t>   </a:t>
            </a:r>
          </a:p>
          <a:p>
            <a:pPr marL="514350" indent="-514350" eaLnBrk="1" hangingPunct="1">
              <a:buFontTx/>
              <a:buAutoNum type="arabicPlain" startAt="4"/>
            </a:pPr>
            <a:r>
              <a:rPr lang="ru-RU" sz="4000" b="1" smtClean="0"/>
              <a:t> 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2   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1</a:t>
            </a:r>
          </a:p>
          <a:p>
            <a:pPr marL="514350" indent="-514350" eaLnBrk="1" hangingPunct="1">
              <a:buFontTx/>
              <a:buAutoNum type="arabicPlain" startAt="3710"/>
            </a:pPr>
            <a:endParaRPr lang="ru-RU" sz="4000" b="1" smtClean="0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5148263" y="1700213"/>
            <a:ext cx="3527425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/>
            <a:r>
              <a:rPr lang="ru-RU"/>
              <a:t>Чтобы перевести </a:t>
            </a:r>
            <a:r>
              <a:rPr lang="ru-RU" b="1"/>
              <a:t>десятичное число</a:t>
            </a:r>
            <a:r>
              <a:rPr lang="ru-RU"/>
              <a:t> в </a:t>
            </a:r>
            <a:r>
              <a:rPr lang="ru-RU" b="1"/>
              <a:t>двоичную систему</a:t>
            </a:r>
            <a:r>
              <a:rPr lang="ru-RU"/>
              <a:t> </a:t>
            </a:r>
            <a:r>
              <a:rPr lang="ru-RU" b="1"/>
              <a:t>счисления</a:t>
            </a:r>
            <a:r>
              <a:rPr lang="ru-RU"/>
              <a:t>, необходимо последовательно делить это число на </a:t>
            </a:r>
            <a:r>
              <a:rPr lang="ru-RU" b="1">
                <a:solidFill>
                  <a:srgbClr val="C00000"/>
                </a:solidFill>
              </a:rPr>
              <a:t>2</a:t>
            </a:r>
            <a:r>
              <a:rPr lang="ru-RU" b="1"/>
              <a:t>.</a:t>
            </a:r>
            <a:endParaRPr lang="ru-RU"/>
          </a:p>
          <a:p>
            <a:pPr indent="355600" algn="just"/>
            <a:r>
              <a:rPr lang="ru-RU"/>
              <a:t>Если при делении есть остаток – пишем </a:t>
            </a:r>
            <a:r>
              <a:rPr lang="ru-RU" b="1">
                <a:solidFill>
                  <a:srgbClr val="C00000"/>
                </a:solidFill>
              </a:rPr>
              <a:t>1</a:t>
            </a:r>
            <a:r>
              <a:rPr lang="ru-RU"/>
              <a:t>, если остатка нет – пишем </a:t>
            </a:r>
            <a:r>
              <a:rPr lang="ru-RU" b="1">
                <a:solidFill>
                  <a:srgbClr val="C00000"/>
                </a:solidFill>
              </a:rPr>
              <a:t>0</a:t>
            </a:r>
            <a:r>
              <a:rPr lang="ru-RU" b="1"/>
              <a:t>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411413" y="1671638"/>
            <a:ext cx="1296987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1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0  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1  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0 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0   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1</a:t>
            </a:r>
          </a:p>
          <a:p>
            <a:pPr marL="514350" indent="-514350">
              <a:spcBef>
                <a:spcPct val="20000"/>
              </a:spcBef>
              <a:buFontTx/>
              <a:buAutoNum type="arabicPlain" startAt="3710"/>
              <a:defRPr/>
            </a:pPr>
            <a:endParaRPr lang="ru-RU" sz="4000" b="1" kern="0" dirty="0">
              <a:latin typeface="+mn-lt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041525" y="1744663"/>
            <a:ext cx="9525" cy="4205287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333500" y="5732463"/>
            <a:ext cx="11509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 rot="-5400000">
            <a:off x="2079625" y="3095625"/>
            <a:ext cx="3887788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Читать </a:t>
            </a:r>
          </a:p>
          <a:p>
            <a:pPr algn="ctr"/>
            <a:r>
              <a:rPr lang="ru-RU" sz="2800"/>
              <a:t>полученное число </a:t>
            </a:r>
            <a:r>
              <a:rPr lang="ru-RU" sz="2800" b="1">
                <a:solidFill>
                  <a:srgbClr val="C00000"/>
                </a:solidFill>
              </a:rPr>
              <a:t>СНИЗУ ВВЕРХ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3059113" y="1844675"/>
            <a:ext cx="0" cy="41052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35600" y="5157788"/>
            <a:ext cx="31686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37</a:t>
            </a:r>
            <a:r>
              <a:rPr lang="ru-RU" sz="2800" b="1" baseline="-25000"/>
              <a:t>10</a:t>
            </a:r>
            <a:r>
              <a:rPr lang="ru-RU" sz="2800" b="1"/>
              <a:t> = 100101</a:t>
            </a:r>
            <a:r>
              <a:rPr lang="ru-RU" sz="2800" b="1" baseline="-25000"/>
              <a:t>2</a:t>
            </a:r>
            <a:endParaRPr 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4835525" cy="45259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algn="ctr" eaLnBrk="1" hangingPunct="1">
              <a:buFontTx/>
              <a:buNone/>
            </a:pPr>
            <a:r>
              <a:rPr lang="ru-RU" b="1" smtClean="0"/>
              <a:t>10011011</a:t>
            </a:r>
            <a:r>
              <a:rPr lang="ru-RU" b="1" baseline="-25000" smtClean="0">
                <a:solidFill>
                  <a:srgbClr val="7030A0"/>
                </a:solidFill>
              </a:rPr>
              <a:t>2</a:t>
            </a:r>
            <a:r>
              <a:rPr lang="ru-RU" smtClean="0"/>
              <a:t> = 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=1*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7</a:t>
            </a:r>
            <a:r>
              <a:rPr lang="ru-RU" smtClean="0"/>
              <a:t>+0*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6</a:t>
            </a:r>
            <a:r>
              <a:rPr lang="ru-RU" smtClean="0"/>
              <a:t>+0*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5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4</a:t>
            </a:r>
            <a:r>
              <a:rPr lang="ru-RU" smtClean="0"/>
              <a:t>+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3</a:t>
            </a:r>
            <a:r>
              <a:rPr lang="ru-RU" smtClean="0"/>
              <a:t>+0*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2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1</a:t>
            </a:r>
            <a:r>
              <a:rPr lang="ru-RU" smtClean="0"/>
              <a:t>+1*</a:t>
            </a:r>
            <a:r>
              <a:rPr lang="ru-RU" b="1" smtClean="0">
                <a:solidFill>
                  <a:srgbClr val="7030A0"/>
                </a:solidFill>
              </a:rPr>
              <a:t>2</a:t>
            </a:r>
            <a:r>
              <a:rPr lang="ru-RU" baseline="30000" smtClean="0">
                <a:solidFill>
                  <a:srgbClr val="C00000"/>
                </a:solidFill>
              </a:rPr>
              <a:t>0</a:t>
            </a:r>
            <a:r>
              <a:rPr lang="ru-RU" smtClean="0"/>
              <a:t> =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=128+0+0+16+8+0+2+1=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=</a:t>
            </a:r>
            <a:r>
              <a:rPr lang="ru-RU" b="1" smtClean="0"/>
              <a:t>155</a:t>
            </a:r>
            <a:r>
              <a:rPr lang="ru-RU" b="1" baseline="-25000" smtClean="0">
                <a:solidFill>
                  <a:srgbClr val="000099"/>
                </a:solidFill>
              </a:rPr>
              <a:t>10</a:t>
            </a:r>
            <a:endParaRPr lang="ru-RU" b="1" smtClean="0">
              <a:solidFill>
                <a:srgbClr val="000099"/>
              </a:solidFill>
            </a:endParaRPr>
          </a:p>
        </p:txBody>
      </p:sp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Перевод А</a:t>
            </a:r>
            <a:r>
              <a:rPr lang="ru-RU" baseline="-25000" smtClean="0">
                <a:solidFill>
                  <a:schemeClr val="tx1"/>
                </a:solidFill>
              </a:rPr>
              <a:t>2</a:t>
            </a:r>
            <a:r>
              <a:rPr lang="ru-RU" smtClean="0">
                <a:solidFill>
                  <a:schemeClr val="tx1"/>
                </a:solidFill>
              </a:rPr>
              <a:t> →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А</a:t>
            </a:r>
            <a:r>
              <a:rPr lang="ru-RU" baseline="-25000" smtClean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80063" y="1628775"/>
            <a:ext cx="3024187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/>
            <a:r>
              <a:rPr lang="ru-RU" sz="2000"/>
              <a:t>Чтобы перевести число из </a:t>
            </a:r>
            <a:r>
              <a:rPr lang="ru-RU" sz="2000" b="1"/>
              <a:t>двоичной системы счисления </a:t>
            </a:r>
            <a:r>
              <a:rPr lang="ru-RU" sz="2000"/>
              <a:t>в </a:t>
            </a:r>
            <a:r>
              <a:rPr lang="ru-RU" sz="2000" b="1"/>
              <a:t>десятичную</a:t>
            </a:r>
            <a:r>
              <a:rPr lang="ru-RU" sz="2000"/>
              <a:t> надо представить число в </a:t>
            </a:r>
            <a:r>
              <a:rPr lang="ru-RU" sz="2000" b="1"/>
              <a:t>развернутой форме</a:t>
            </a:r>
            <a:r>
              <a:rPr lang="ru-RU" sz="2000"/>
              <a:t>.</a:t>
            </a:r>
          </a:p>
          <a:p>
            <a:pPr indent="355600" algn="just"/>
            <a:r>
              <a:rPr lang="ru-RU" sz="2000"/>
              <a:t> Произвести вычис-ления и найти сумму. Полученное число будет являться значением двоичного числа в десятичной системе счисления.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92275" y="2420938"/>
            <a:ext cx="187166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92275" y="2051050"/>
            <a:ext cx="2087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spc="100" dirty="0">
                <a:solidFill>
                  <a:srgbClr val="C00000"/>
                </a:solidFill>
              </a:rPr>
              <a:t>7 6 5 4 3 2 1 0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827463" cy="4525963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ru-RU" b="1" smtClean="0">
                <a:solidFill>
                  <a:srgbClr val="C00000"/>
                </a:solidFill>
              </a:rPr>
              <a:t>1 вариант</a:t>
            </a:r>
          </a:p>
          <a:p>
            <a:pPr marL="514350" indent="-514350" algn="ctr" eaLnBrk="1" hangingPunct="1">
              <a:buFontTx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marL="514350" indent="-514350" eaLnBrk="1" hangingPunct="1">
              <a:buFontTx/>
              <a:buAutoNum type="arabicParenR"/>
            </a:pPr>
            <a:r>
              <a:rPr lang="ru-RU" smtClean="0"/>
              <a:t>135</a:t>
            </a:r>
            <a:r>
              <a:rPr lang="ru-RU" baseline="-25000" smtClean="0"/>
              <a:t>10</a:t>
            </a:r>
            <a:r>
              <a:rPr lang="ru-RU" smtClean="0"/>
              <a:t> → А</a:t>
            </a:r>
            <a:r>
              <a:rPr lang="ru-RU" baseline="-25000" smtClean="0"/>
              <a:t>2</a:t>
            </a:r>
            <a:endParaRPr lang="ru-RU" smtClean="0"/>
          </a:p>
          <a:p>
            <a:pPr marL="514350" indent="-514350" eaLnBrk="1" hangingPunct="1">
              <a:buFontTx/>
              <a:buAutoNum type="arabicParenR"/>
            </a:pPr>
            <a:r>
              <a:rPr lang="ru-RU" smtClean="0"/>
              <a:t>243</a:t>
            </a:r>
            <a:r>
              <a:rPr lang="ru-RU" baseline="-25000" smtClean="0"/>
              <a:t>10</a:t>
            </a:r>
            <a:r>
              <a:rPr lang="ru-RU" smtClean="0"/>
              <a:t> → А</a:t>
            </a:r>
            <a:r>
              <a:rPr lang="ru-RU" baseline="-25000" smtClean="0"/>
              <a:t>2</a:t>
            </a:r>
            <a:endParaRPr lang="ru-RU" smtClean="0"/>
          </a:p>
          <a:p>
            <a:pPr marL="514350" indent="-514350" eaLnBrk="1" hangingPunct="1">
              <a:buFontTx/>
              <a:buAutoNum type="arabicParenR"/>
            </a:pPr>
            <a:r>
              <a:rPr lang="ru-RU" smtClean="0"/>
              <a:t>111001</a:t>
            </a:r>
            <a:r>
              <a:rPr lang="ru-RU" baseline="-25000" smtClean="0"/>
              <a:t>2</a:t>
            </a:r>
            <a:r>
              <a:rPr lang="ru-RU" smtClean="0"/>
              <a:t> → А</a:t>
            </a:r>
            <a:r>
              <a:rPr lang="ru-RU" baseline="-25000" smtClean="0"/>
              <a:t>10</a:t>
            </a:r>
            <a:endParaRPr lang="ru-RU" smtClean="0"/>
          </a:p>
          <a:p>
            <a:pPr marL="514350" indent="-514350" eaLnBrk="1" hangingPunct="1">
              <a:buFontTx/>
              <a:buAutoNum type="arabicParenR"/>
            </a:pPr>
            <a:r>
              <a:rPr lang="ru-RU" smtClean="0"/>
              <a:t>1011100</a:t>
            </a:r>
            <a:r>
              <a:rPr lang="ru-RU" baseline="-25000" smtClean="0"/>
              <a:t>2</a:t>
            </a:r>
            <a:r>
              <a:rPr lang="ru-RU" smtClean="0"/>
              <a:t> → А</a:t>
            </a:r>
            <a:r>
              <a:rPr lang="ru-RU" baseline="-25000" smtClean="0"/>
              <a:t>10</a:t>
            </a:r>
            <a:endParaRPr lang="ru-RU" smtClean="0"/>
          </a:p>
          <a:p>
            <a:pPr marL="514350" indent="-514350" eaLnBrk="1" hangingPunct="1">
              <a:buFontTx/>
              <a:buNone/>
            </a:pPr>
            <a:endParaRPr lang="ru-RU" smtClean="0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Выполнить самостоятельно</a:t>
            </a:r>
            <a:endParaRPr lang="ru-RU" baseline="-25000" smtClean="0">
              <a:solidFill>
                <a:schemeClr val="tx1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932363" y="1628775"/>
            <a:ext cx="3816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3200" b="1" kern="0" dirty="0">
                <a:solidFill>
                  <a:srgbClr val="C00000"/>
                </a:solidFill>
                <a:latin typeface="+mn-lt"/>
                <a:cs typeface="+mn-cs"/>
              </a:rPr>
              <a:t>2 вариант</a:t>
            </a:r>
          </a:p>
          <a:p>
            <a:pPr marL="514350" indent="-514350" algn="ctr">
              <a:spcBef>
                <a:spcPct val="20000"/>
              </a:spcBef>
              <a:defRPr/>
            </a:pPr>
            <a:endParaRPr lang="ru-RU" sz="3200" b="1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163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dirty="0"/>
              <a:t> → А</a:t>
            </a:r>
            <a:r>
              <a:rPr lang="ru-RU" sz="3200" baseline="-25000" dirty="0"/>
              <a:t>2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221</a:t>
            </a:r>
            <a:r>
              <a:rPr lang="ru-RU" sz="3200" kern="0" baseline="-25000" dirty="0">
                <a:latin typeface="+mn-lt"/>
                <a:cs typeface="+mn-cs"/>
              </a:rPr>
              <a:t>10</a:t>
            </a:r>
            <a:r>
              <a:rPr lang="ru-RU" sz="3200" dirty="0"/>
              <a:t> → А</a:t>
            </a:r>
            <a:r>
              <a:rPr lang="ru-RU" sz="3200" baseline="-25000" dirty="0"/>
              <a:t>2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101101</a:t>
            </a:r>
            <a:r>
              <a:rPr lang="ru-RU" sz="3200" kern="0" baseline="-25000" dirty="0">
                <a:latin typeface="+mn-lt"/>
                <a:cs typeface="+mn-cs"/>
              </a:rPr>
              <a:t>2</a:t>
            </a:r>
            <a:r>
              <a:rPr lang="ru-RU" sz="3200" dirty="0"/>
              <a:t> → А</a:t>
            </a:r>
            <a:r>
              <a:rPr lang="ru-RU" sz="3200" baseline="-25000" dirty="0"/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3200" kern="0" dirty="0">
                <a:latin typeface="+mn-lt"/>
                <a:cs typeface="+mn-cs"/>
              </a:rPr>
              <a:t>1110100</a:t>
            </a:r>
            <a:r>
              <a:rPr lang="ru-RU" sz="3200" kern="0" baseline="-25000" dirty="0">
                <a:latin typeface="+mn-lt"/>
                <a:cs typeface="+mn-cs"/>
              </a:rPr>
              <a:t>2</a:t>
            </a:r>
            <a:r>
              <a:rPr lang="ru-RU" sz="3200" dirty="0"/>
              <a:t> → А</a:t>
            </a:r>
            <a:r>
              <a:rPr lang="ru-RU" sz="3200" baseline="-25000" dirty="0"/>
              <a:t>10</a:t>
            </a:r>
            <a:endParaRPr lang="ru-RU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r>
              <a:rPr lang="ru-RU" smtClean="0"/>
              <a:t>Восьмеричная</a:t>
            </a:r>
            <a:br>
              <a:rPr lang="ru-RU" smtClean="0"/>
            </a:br>
            <a:r>
              <a:rPr lang="ru-RU" smtClean="0"/>
              <a:t>система счисления</a:t>
            </a:r>
          </a:p>
        </p:txBody>
      </p:sp>
      <p:sp>
        <p:nvSpPr>
          <p:cNvPr id="5" name="Содержимое 3"/>
          <p:cNvSpPr>
            <a:spLocks noGrp="1"/>
          </p:cNvSpPr>
          <p:nvPr>
            <p:ph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Алфавит:   0, 1, 2, 3, 4, 5, 6, 7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Основание:              </a:t>
            </a:r>
            <a:r>
              <a:rPr lang="ru-RU" b="1" smtClean="0">
                <a:solidFill>
                  <a:srgbClr val="7030A0"/>
                </a:solidFill>
              </a:rPr>
              <a:t>8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algn="ctr" eaLnBrk="1" hangingPunct="1">
              <a:buFontTx/>
              <a:buNone/>
            </a:pPr>
            <a:r>
              <a:rPr lang="ru-RU" sz="4000" b="1" smtClean="0"/>
              <a:t>5342</a:t>
            </a:r>
            <a:r>
              <a:rPr lang="ru-RU" sz="4000" b="1" baseline="-25000" smtClean="0">
                <a:solidFill>
                  <a:srgbClr val="7030A0"/>
                </a:solidFill>
              </a:rPr>
              <a:t>8</a:t>
            </a:r>
            <a:r>
              <a:rPr lang="ru-RU" sz="3600" smtClean="0"/>
              <a:t> =</a:t>
            </a:r>
          </a:p>
          <a:p>
            <a:pPr algn="ctr" eaLnBrk="1" hangingPunct="1">
              <a:buFontTx/>
              <a:buNone/>
            </a:pPr>
            <a:r>
              <a:rPr lang="ru-RU" sz="3600" smtClean="0"/>
              <a:t>= 5*</a:t>
            </a:r>
            <a:r>
              <a:rPr lang="ru-RU" sz="3600" b="1" smtClean="0">
                <a:solidFill>
                  <a:srgbClr val="7030A0"/>
                </a:solidFill>
              </a:rPr>
              <a:t>8</a:t>
            </a:r>
            <a:r>
              <a:rPr lang="ru-RU" sz="3600" b="1" baseline="30000" smtClean="0">
                <a:solidFill>
                  <a:srgbClr val="C00000"/>
                </a:solidFill>
              </a:rPr>
              <a:t>3</a:t>
            </a:r>
            <a:r>
              <a:rPr lang="ru-RU" sz="3600" smtClean="0"/>
              <a:t> + 3*</a:t>
            </a:r>
            <a:r>
              <a:rPr lang="ru-RU" sz="3600" b="1" smtClean="0">
                <a:solidFill>
                  <a:srgbClr val="7030A0"/>
                </a:solidFill>
              </a:rPr>
              <a:t>8</a:t>
            </a:r>
            <a:r>
              <a:rPr lang="ru-RU" sz="3600" b="1" baseline="30000" smtClean="0">
                <a:solidFill>
                  <a:srgbClr val="C00000"/>
                </a:solidFill>
              </a:rPr>
              <a:t>2</a:t>
            </a:r>
            <a:r>
              <a:rPr lang="ru-RU" sz="3600" smtClean="0"/>
              <a:t> + 4*</a:t>
            </a:r>
            <a:r>
              <a:rPr lang="ru-RU" sz="3600" b="1" smtClean="0">
                <a:solidFill>
                  <a:srgbClr val="7030A0"/>
                </a:solidFill>
              </a:rPr>
              <a:t>8</a:t>
            </a:r>
            <a:r>
              <a:rPr lang="ru-RU" sz="3600" b="1" baseline="30000" smtClean="0">
                <a:solidFill>
                  <a:srgbClr val="C00000"/>
                </a:solidFill>
              </a:rPr>
              <a:t>1</a:t>
            </a:r>
            <a:r>
              <a:rPr lang="ru-RU" sz="3600" smtClean="0"/>
              <a:t> + 2*</a:t>
            </a:r>
            <a:r>
              <a:rPr lang="ru-RU" sz="3600" b="1" smtClean="0">
                <a:solidFill>
                  <a:srgbClr val="7030A0"/>
                </a:solidFill>
              </a:rPr>
              <a:t>8</a:t>
            </a:r>
            <a:r>
              <a:rPr lang="ru-RU" sz="3600" b="1" baseline="30000" smtClean="0">
                <a:solidFill>
                  <a:srgbClr val="C00000"/>
                </a:solidFill>
              </a:rPr>
              <a:t>0</a:t>
            </a:r>
          </a:p>
          <a:p>
            <a:pPr algn="just" eaLnBrk="1" hangingPunct="1">
              <a:buFontTx/>
              <a:buNone/>
            </a:pPr>
            <a:endParaRPr lang="ru-RU" smtClean="0"/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4175919" y="769144"/>
            <a:ext cx="431800" cy="3382962"/>
          </a:xfrm>
          <a:prstGeom prst="rightBrace">
            <a:avLst/>
          </a:prstGeom>
          <a:ln w="57150">
            <a:solidFill>
              <a:srgbClr val="0251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708400" y="4187825"/>
            <a:ext cx="122396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08400" y="3819525"/>
            <a:ext cx="11588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spc="300" dirty="0">
                <a:solidFill>
                  <a:srgbClr val="C00000"/>
                </a:solidFill>
              </a:rPr>
              <a:t>3 2 1 0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3059113" y="4116388"/>
            <a:ext cx="792162" cy="863600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4140200" y="4116388"/>
            <a:ext cx="287338" cy="792162"/>
          </a:xfrm>
          <a:prstGeom prst="line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4427538" y="4116388"/>
            <a:ext cx="1368425" cy="792162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4716463" y="4044950"/>
            <a:ext cx="2447925" cy="935038"/>
          </a:xfrm>
          <a:prstGeom prst="straightConnector1">
            <a:avLst/>
          </a:prstGeom>
          <a:ln w="28575">
            <a:solidFill>
              <a:srgbClr val="02519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Перевод А</a:t>
            </a:r>
            <a:r>
              <a:rPr lang="ru-RU" baseline="-25000" smtClean="0">
                <a:solidFill>
                  <a:schemeClr val="tx1"/>
                </a:solidFill>
              </a:rPr>
              <a:t>10</a:t>
            </a:r>
            <a:r>
              <a:rPr lang="ru-RU" smtClean="0">
                <a:solidFill>
                  <a:schemeClr val="tx1"/>
                </a:solidFill>
              </a:rPr>
              <a:t> →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А</a:t>
            </a:r>
            <a:r>
              <a:rPr lang="ru-RU" baseline="-25000" smtClean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5219700" y="1597025"/>
            <a:ext cx="33845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 algn="just"/>
            <a:r>
              <a:rPr lang="ru-RU" sz="2000"/>
              <a:t>Для перевода числа из </a:t>
            </a:r>
            <a:r>
              <a:rPr lang="ru-RU" sz="2000" b="1"/>
              <a:t>десятичной системы счисления </a:t>
            </a:r>
            <a:r>
              <a:rPr lang="ru-RU" sz="2000"/>
              <a:t>в </a:t>
            </a:r>
            <a:r>
              <a:rPr lang="ru-RU" sz="2000" b="1"/>
              <a:t>восьме-ричную</a:t>
            </a:r>
            <a:r>
              <a:rPr lang="ru-RU" sz="2000"/>
              <a:t> надо последо-вательно это число поделить на </a:t>
            </a:r>
            <a:r>
              <a:rPr lang="ru-RU" sz="2000" b="1"/>
              <a:t>8 </a:t>
            </a:r>
            <a:r>
              <a:rPr lang="ru-RU" sz="2000"/>
              <a:t>и записывать остаток от деления. </a:t>
            </a:r>
          </a:p>
          <a:p>
            <a:pPr indent="355600" algn="just"/>
            <a:r>
              <a:rPr lang="ru-RU" sz="2000"/>
              <a:t>Деление продолжается до тех пор, пока в частном не окажется число меньше, чем делитель. </a:t>
            </a:r>
          </a:p>
        </p:txBody>
      </p:sp>
      <p:sp>
        <p:nvSpPr>
          <p:cNvPr id="10244" name="Содержимое 2"/>
          <p:cNvSpPr>
            <a:spLocks noGrp="1"/>
          </p:cNvSpPr>
          <p:nvPr>
            <p:ph idx="1"/>
          </p:nvPr>
        </p:nvSpPr>
        <p:spPr>
          <a:xfrm>
            <a:off x="900113" y="2608263"/>
            <a:ext cx="1295400" cy="2116137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ru-RU" sz="4000" b="1" smtClean="0"/>
              <a:t>121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15   </a:t>
            </a:r>
          </a:p>
          <a:p>
            <a:pPr marL="514350" indent="-514350" eaLnBrk="1" hangingPunct="1">
              <a:buFontTx/>
              <a:buNone/>
            </a:pPr>
            <a:r>
              <a:rPr lang="ru-RU" sz="4000" b="1" smtClean="0"/>
              <a:t>1     </a:t>
            </a:r>
          </a:p>
          <a:p>
            <a:pPr marL="514350" indent="-514350" eaLnBrk="1" hangingPunct="1">
              <a:buFontTx/>
              <a:buNone/>
            </a:pPr>
            <a:endParaRPr lang="ru-RU" sz="4000" b="1" smtClean="0"/>
          </a:p>
          <a:p>
            <a:pPr marL="514350" indent="-514350" eaLnBrk="1" hangingPunct="1">
              <a:buFontTx/>
              <a:buAutoNum type="arabicPlain" startAt="3710"/>
            </a:pPr>
            <a:endParaRPr lang="ru-RU" sz="4000" b="1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411413" y="2608263"/>
            <a:ext cx="1296987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1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7 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1 </a:t>
            </a:r>
            <a:r>
              <a:rPr lang="ru-RU" sz="4000" b="1" kern="0" dirty="0">
                <a:latin typeface="+mn-lt"/>
                <a:cs typeface="+mn-cs"/>
              </a:rPr>
              <a:t>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 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4000" b="1" kern="0" dirty="0">
                <a:latin typeface="+mn-lt"/>
                <a:cs typeface="+mn-cs"/>
              </a:rPr>
              <a:t>   </a:t>
            </a: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lang="ru-RU" sz="40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lain" startAt="3710"/>
              <a:defRPr/>
            </a:pPr>
            <a:endParaRPr lang="ru-RU" sz="4000" b="1" kern="0" dirty="0">
              <a:latin typeface="+mn-lt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41525" y="2681288"/>
            <a:ext cx="9525" cy="2116137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403350" y="4437063"/>
            <a:ext cx="11509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 rot="-5400000">
            <a:off x="2079625" y="3095625"/>
            <a:ext cx="3887788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Читать </a:t>
            </a:r>
          </a:p>
          <a:p>
            <a:pPr algn="ctr"/>
            <a:r>
              <a:rPr lang="ru-RU" sz="2800"/>
              <a:t>полученное число </a:t>
            </a:r>
            <a:r>
              <a:rPr lang="ru-RU" sz="2800" b="1">
                <a:solidFill>
                  <a:srgbClr val="C00000"/>
                </a:solidFill>
              </a:rPr>
              <a:t>СНИЗУ ВВЕРХ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3059113" y="2060575"/>
            <a:ext cx="0" cy="3240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19700" y="5643563"/>
            <a:ext cx="31686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121</a:t>
            </a:r>
            <a:r>
              <a:rPr lang="ru-RU" sz="2800" b="1" baseline="-25000"/>
              <a:t>10</a:t>
            </a:r>
            <a:r>
              <a:rPr lang="ru-RU" sz="2800" b="1"/>
              <a:t> = 171</a:t>
            </a:r>
            <a:r>
              <a:rPr lang="ru-RU" sz="2800" b="1" baseline="-25000"/>
              <a:t>8</a:t>
            </a:r>
            <a:endParaRPr 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6039</TotalTime>
  <Words>728</Words>
  <Application>Microsoft Office PowerPoint</Application>
  <PresentationFormat>Экран (4:3)</PresentationFormat>
  <Paragraphs>172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Diseño predeterminado</vt:lpstr>
      <vt:lpstr>Десятичная,  двоичная, восьмеричная и шестнадцатеричная системы счисления</vt:lpstr>
      <vt:lpstr>Слайд 2</vt:lpstr>
      <vt:lpstr>Слайд 3</vt:lpstr>
      <vt:lpstr>Слайд 4</vt:lpstr>
      <vt:lpstr>Перевод А10 → А2</vt:lpstr>
      <vt:lpstr>Перевод А2 → А10</vt:lpstr>
      <vt:lpstr>Выполнить самостоятельно</vt:lpstr>
      <vt:lpstr>Восьмеричная система счисления</vt:lpstr>
      <vt:lpstr>Перевод А10 → А8</vt:lpstr>
      <vt:lpstr>Перевод А8 → А10</vt:lpstr>
      <vt:lpstr>Выполнить самостоятельно</vt:lpstr>
      <vt:lpstr>Шестнадцатеричная система счисления</vt:lpstr>
      <vt:lpstr>Перевод А10 → А16</vt:lpstr>
      <vt:lpstr>Слайд 14</vt:lpstr>
      <vt:lpstr>Слайд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Инна</cp:lastModifiedBy>
  <cp:revision>659</cp:revision>
  <dcterms:created xsi:type="dcterms:W3CDTF">2010-05-23T14:28:12Z</dcterms:created>
  <dcterms:modified xsi:type="dcterms:W3CDTF">2016-03-06T08:48:06Z</dcterms:modified>
</cp:coreProperties>
</file>